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7" r:id="rId2"/>
    <p:sldId id="281" r:id="rId3"/>
    <p:sldId id="282" r:id="rId4"/>
    <p:sldId id="280" r:id="rId5"/>
    <p:sldId id="283" r:id="rId6"/>
    <p:sldId id="266" r:id="rId7"/>
    <p:sldId id="267" r:id="rId8"/>
    <p:sldId id="271" r:id="rId9"/>
    <p:sldId id="270" r:id="rId10"/>
    <p:sldId id="272" r:id="rId11"/>
    <p:sldId id="268" r:id="rId12"/>
    <p:sldId id="269" r:id="rId13"/>
    <p:sldId id="274" r:id="rId14"/>
    <p:sldId id="275" r:id="rId15"/>
    <p:sldId id="273" r:id="rId16"/>
    <p:sldId id="276" r:id="rId17"/>
    <p:sldId id="277" r:id="rId18"/>
    <p:sldId id="278" r:id="rId19"/>
    <p:sldId id="279" r:id="rId20"/>
    <p:sldId id="263" r:id="rId21"/>
    <p:sldId id="284" r:id="rId22"/>
  </p:sldIdLst>
  <p:sldSz cx="12192000" cy="6858000"/>
  <p:notesSz cx="7010400" cy="92964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408" autoAdjust="0"/>
  </p:normalViewPr>
  <p:slideViewPr>
    <p:cSldViewPr snapToGrid="0">
      <p:cViewPr varScale="1">
        <p:scale>
          <a:sx n="79" d="100"/>
          <a:sy n="79" d="100"/>
        </p:scale>
        <p:origin x="132" y="1026"/>
      </p:cViewPr>
      <p:guideLst>
        <p:guide orient="horz" pos="2160"/>
        <p:guide pos="3840"/>
      </p:guideLst>
    </p:cSldViewPr>
  </p:slideViewPr>
  <p:outlineViewPr>
    <p:cViewPr>
      <p:scale>
        <a:sx n="33" d="100"/>
        <a:sy n="33" d="100"/>
      </p:scale>
      <p:origin x="0" y="-1781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DC89A-448F-44E4-A9BA-976B4A7A3090}"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F61E8DA7-3417-4402-A45D-7511B8D90CAF}">
      <dgm:prSet phldrT="[Text]"/>
      <dgm:spPr/>
      <dgm:t>
        <a:bodyPr/>
        <a:lstStyle/>
        <a:p>
          <a:r>
            <a:rPr lang="en-US" dirty="0" smtClean="0"/>
            <a:t>December 5-February 5</a:t>
          </a:r>
          <a:endParaRPr lang="en-US" dirty="0"/>
        </a:p>
      </dgm:t>
    </dgm:pt>
    <dgm:pt modelId="{8CB79BE0-5474-4539-BF53-63AE0CA4085F}" type="parTrans" cxnId="{FE3E3B58-7F32-4C1D-9D26-E7F908008A38}">
      <dgm:prSet/>
      <dgm:spPr/>
      <dgm:t>
        <a:bodyPr/>
        <a:lstStyle/>
        <a:p>
          <a:endParaRPr lang="en-US"/>
        </a:p>
      </dgm:t>
    </dgm:pt>
    <dgm:pt modelId="{CC537D23-FABD-4CEF-A8F4-0759CA13375F}" type="sibTrans" cxnId="{FE3E3B58-7F32-4C1D-9D26-E7F908008A38}">
      <dgm:prSet/>
      <dgm:spPr/>
      <dgm:t>
        <a:bodyPr/>
        <a:lstStyle/>
        <a:p>
          <a:endParaRPr lang="en-US" dirty="0"/>
        </a:p>
      </dgm:t>
    </dgm:pt>
    <dgm:pt modelId="{0C05CF7F-944E-4993-9066-4F0CB64F2155}">
      <dgm:prSet phldrT="[Text]"/>
      <dgm:spPr/>
      <dgm:t>
        <a:bodyPr/>
        <a:lstStyle/>
        <a:p>
          <a:r>
            <a:rPr lang="en-US" dirty="0" smtClean="0"/>
            <a:t>Request for Applications in Zoom Grants</a:t>
          </a:r>
          <a:endParaRPr lang="en-US" dirty="0"/>
        </a:p>
      </dgm:t>
    </dgm:pt>
    <dgm:pt modelId="{5665BA89-5CFA-43F4-86DB-1FB16165FEFC}" type="parTrans" cxnId="{1B640D54-BAE4-416A-B537-0E5F465A8387}">
      <dgm:prSet/>
      <dgm:spPr/>
      <dgm:t>
        <a:bodyPr/>
        <a:lstStyle/>
        <a:p>
          <a:endParaRPr lang="en-US"/>
        </a:p>
      </dgm:t>
    </dgm:pt>
    <dgm:pt modelId="{11052CF8-393E-4742-913B-10920FBD771D}" type="sibTrans" cxnId="{1B640D54-BAE4-416A-B537-0E5F465A8387}">
      <dgm:prSet/>
      <dgm:spPr/>
      <dgm:t>
        <a:bodyPr/>
        <a:lstStyle/>
        <a:p>
          <a:endParaRPr lang="en-US"/>
        </a:p>
      </dgm:t>
    </dgm:pt>
    <dgm:pt modelId="{50312B5D-94BA-4E83-845C-817634E4629B}">
      <dgm:prSet phldrT="[Text]"/>
      <dgm:spPr/>
      <dgm:t>
        <a:bodyPr/>
        <a:lstStyle/>
        <a:p>
          <a:r>
            <a:rPr lang="en-US" dirty="0" smtClean="0"/>
            <a:t>February and March 2018</a:t>
          </a:r>
          <a:endParaRPr lang="en-US" dirty="0"/>
        </a:p>
      </dgm:t>
    </dgm:pt>
    <dgm:pt modelId="{46027A34-4813-400D-826B-DCC73425E374}" type="parTrans" cxnId="{80467BAF-39D6-47C9-8667-29DEA9F1EC13}">
      <dgm:prSet/>
      <dgm:spPr/>
      <dgm:t>
        <a:bodyPr/>
        <a:lstStyle/>
        <a:p>
          <a:endParaRPr lang="en-US"/>
        </a:p>
      </dgm:t>
    </dgm:pt>
    <dgm:pt modelId="{9A614D5A-DF18-48A5-8F05-D15239ACFF40}" type="sibTrans" cxnId="{80467BAF-39D6-47C9-8667-29DEA9F1EC13}">
      <dgm:prSet/>
      <dgm:spPr/>
      <dgm:t>
        <a:bodyPr/>
        <a:lstStyle/>
        <a:p>
          <a:endParaRPr lang="en-US" dirty="0"/>
        </a:p>
      </dgm:t>
    </dgm:pt>
    <dgm:pt modelId="{EF9F48D7-F3F1-4557-9CEA-FF993462C72A}">
      <dgm:prSet phldrT="[Text]"/>
      <dgm:spPr/>
      <dgm:t>
        <a:bodyPr/>
        <a:lstStyle/>
        <a:p>
          <a:r>
            <a:rPr lang="en-US" dirty="0" smtClean="0"/>
            <a:t>April-June 2018</a:t>
          </a:r>
          <a:endParaRPr lang="en-US" dirty="0"/>
        </a:p>
      </dgm:t>
    </dgm:pt>
    <dgm:pt modelId="{C33C9DA6-E5D1-4750-BA5D-90C4BA4B5321}" type="parTrans" cxnId="{30E4F1B9-3B1B-43E9-8E22-CDBB74D45E8E}">
      <dgm:prSet/>
      <dgm:spPr/>
      <dgm:t>
        <a:bodyPr/>
        <a:lstStyle/>
        <a:p>
          <a:endParaRPr lang="en-US"/>
        </a:p>
      </dgm:t>
    </dgm:pt>
    <dgm:pt modelId="{93035682-FA68-4D32-95ED-F58C1038C6AD}" type="sibTrans" cxnId="{30E4F1B9-3B1B-43E9-8E22-CDBB74D45E8E}">
      <dgm:prSet/>
      <dgm:spPr/>
      <dgm:t>
        <a:bodyPr/>
        <a:lstStyle/>
        <a:p>
          <a:endParaRPr lang="en-US" dirty="0"/>
        </a:p>
      </dgm:t>
    </dgm:pt>
    <dgm:pt modelId="{C52AFDFA-755C-4354-889D-E1FA843D10AF}">
      <dgm:prSet phldrT="[Text]"/>
      <dgm:spPr/>
      <dgm:t>
        <a:bodyPr/>
        <a:lstStyle/>
        <a:p>
          <a:r>
            <a:rPr lang="en-US" dirty="0" smtClean="0"/>
            <a:t>The Committees meet and applicant presentations</a:t>
          </a:r>
          <a:endParaRPr lang="en-US" dirty="0"/>
        </a:p>
      </dgm:t>
    </dgm:pt>
    <dgm:pt modelId="{AFD2896D-7BA9-4AC5-825C-637B0AE95EF3}" type="parTrans" cxnId="{B99B861E-9A31-4F97-9545-A851AD9BDDE3}">
      <dgm:prSet/>
      <dgm:spPr/>
      <dgm:t>
        <a:bodyPr/>
        <a:lstStyle/>
        <a:p>
          <a:endParaRPr lang="en-US"/>
        </a:p>
      </dgm:t>
    </dgm:pt>
    <dgm:pt modelId="{AAFC8F1B-AF72-458E-88AD-05E7B166AC2B}" type="sibTrans" cxnId="{B99B861E-9A31-4F97-9545-A851AD9BDDE3}">
      <dgm:prSet/>
      <dgm:spPr/>
      <dgm:t>
        <a:bodyPr/>
        <a:lstStyle/>
        <a:p>
          <a:endParaRPr lang="en-US"/>
        </a:p>
      </dgm:t>
    </dgm:pt>
    <dgm:pt modelId="{3A4B1252-966D-4E2A-B128-6AA1E254F336}">
      <dgm:prSet phldrT="[Text]"/>
      <dgm:spPr/>
      <dgm:t>
        <a:bodyPr/>
        <a:lstStyle/>
        <a:p>
          <a:r>
            <a:rPr lang="en-US" dirty="0" smtClean="0"/>
            <a:t>County Budget Process including Council Work Sessions.</a:t>
          </a:r>
          <a:endParaRPr lang="en-US" dirty="0"/>
        </a:p>
      </dgm:t>
    </dgm:pt>
    <dgm:pt modelId="{AE573CA9-17FD-41E4-8AF5-E7E107D1F830}" type="parTrans" cxnId="{5C179BC4-EC4A-45FC-86A3-E38D0317A342}">
      <dgm:prSet/>
      <dgm:spPr/>
      <dgm:t>
        <a:bodyPr/>
        <a:lstStyle/>
        <a:p>
          <a:endParaRPr lang="en-US"/>
        </a:p>
      </dgm:t>
    </dgm:pt>
    <dgm:pt modelId="{B21A9A42-36C5-48EF-9C93-5A46227C0476}" type="sibTrans" cxnId="{5C179BC4-EC4A-45FC-86A3-E38D0317A342}">
      <dgm:prSet/>
      <dgm:spPr/>
      <dgm:t>
        <a:bodyPr/>
        <a:lstStyle/>
        <a:p>
          <a:endParaRPr lang="en-US"/>
        </a:p>
      </dgm:t>
    </dgm:pt>
    <dgm:pt modelId="{581D9055-8E2F-42AF-AD22-4E4456D693D9}">
      <dgm:prSet phldrT="[Text]"/>
      <dgm:spPr/>
      <dgm:t>
        <a:bodyPr/>
        <a:lstStyle/>
        <a:p>
          <a:r>
            <a:rPr lang="en-US" dirty="0" smtClean="0"/>
            <a:t>Budget Hearing</a:t>
          </a:r>
          <a:endParaRPr lang="en-US" dirty="0"/>
        </a:p>
      </dgm:t>
    </dgm:pt>
    <dgm:pt modelId="{99D96009-AA9F-441F-AB92-E003DB1A0512}" type="parTrans" cxnId="{D4E84C37-905F-46AB-B3EF-41BB622DA4EB}">
      <dgm:prSet/>
      <dgm:spPr/>
      <dgm:t>
        <a:bodyPr/>
        <a:lstStyle/>
        <a:p>
          <a:endParaRPr lang="en-US"/>
        </a:p>
      </dgm:t>
    </dgm:pt>
    <dgm:pt modelId="{D75E1BAD-D137-40E5-B352-A23BC938999C}" type="sibTrans" cxnId="{D4E84C37-905F-46AB-B3EF-41BB622DA4EB}">
      <dgm:prSet/>
      <dgm:spPr/>
      <dgm:t>
        <a:bodyPr/>
        <a:lstStyle/>
        <a:p>
          <a:endParaRPr lang="en-US"/>
        </a:p>
      </dgm:t>
    </dgm:pt>
    <dgm:pt modelId="{CCF65EE4-C2CB-49F1-8C75-229FC6BB482C}">
      <dgm:prSet phldrT="[Text]"/>
      <dgm:spPr/>
      <dgm:t>
        <a:bodyPr/>
        <a:lstStyle/>
        <a:p>
          <a:r>
            <a:rPr lang="en-US" dirty="0" smtClean="0"/>
            <a:t>Three Readings of the Budget</a:t>
          </a:r>
          <a:endParaRPr lang="en-US" dirty="0"/>
        </a:p>
      </dgm:t>
    </dgm:pt>
    <dgm:pt modelId="{85AA63E2-9E35-45BC-9DF8-89C8DA08C884}" type="parTrans" cxnId="{88A03815-49BE-40C5-ADF7-B8E90C79D4B7}">
      <dgm:prSet/>
      <dgm:spPr/>
      <dgm:t>
        <a:bodyPr/>
        <a:lstStyle/>
        <a:p>
          <a:endParaRPr lang="en-US"/>
        </a:p>
      </dgm:t>
    </dgm:pt>
    <dgm:pt modelId="{D4A08C0F-1856-43EA-9CE7-6447182DAD66}" type="sibTrans" cxnId="{88A03815-49BE-40C5-ADF7-B8E90C79D4B7}">
      <dgm:prSet/>
      <dgm:spPr/>
      <dgm:t>
        <a:bodyPr/>
        <a:lstStyle/>
        <a:p>
          <a:endParaRPr lang="en-US"/>
        </a:p>
      </dgm:t>
    </dgm:pt>
    <dgm:pt modelId="{24001644-1EA8-4FA9-9184-BB34079D8021}">
      <dgm:prSet phldrT="[Text]"/>
      <dgm:spPr/>
      <dgm:t>
        <a:bodyPr/>
        <a:lstStyle/>
        <a:p>
          <a:r>
            <a:rPr lang="en-US" dirty="0" smtClean="0"/>
            <a:t>June 2018</a:t>
          </a:r>
          <a:endParaRPr lang="en-US" dirty="0"/>
        </a:p>
      </dgm:t>
    </dgm:pt>
    <dgm:pt modelId="{16746C98-115F-4CE8-B771-9C189D38DBEA}" type="parTrans" cxnId="{73521E72-B954-4A1D-A96A-C2D409FF14B5}">
      <dgm:prSet/>
      <dgm:spPr/>
      <dgm:t>
        <a:bodyPr/>
        <a:lstStyle/>
        <a:p>
          <a:endParaRPr lang="en-US"/>
        </a:p>
      </dgm:t>
    </dgm:pt>
    <dgm:pt modelId="{146FDA52-FAEF-44BB-89A2-C7431D5EBDA9}" type="sibTrans" cxnId="{73521E72-B954-4A1D-A96A-C2D409FF14B5}">
      <dgm:prSet/>
      <dgm:spPr/>
      <dgm:t>
        <a:bodyPr/>
        <a:lstStyle/>
        <a:p>
          <a:endParaRPr lang="en-US" dirty="0"/>
        </a:p>
      </dgm:t>
    </dgm:pt>
    <dgm:pt modelId="{D1C1FDC7-12B6-444D-A35A-6D0F06CDC175}">
      <dgm:prSet phldrT="[Text]"/>
      <dgm:spPr/>
      <dgm:t>
        <a:bodyPr/>
        <a:lstStyle/>
        <a:p>
          <a:r>
            <a:rPr lang="en-US" dirty="0" smtClean="0"/>
            <a:t>Grant Period/Fiscal Year </a:t>
          </a:r>
          <a:endParaRPr lang="en-US" dirty="0"/>
        </a:p>
      </dgm:t>
    </dgm:pt>
    <dgm:pt modelId="{6B2F988D-48E1-4CD2-913E-2353468173FD}" type="parTrans" cxnId="{9C0C80C1-77AC-46F7-A726-396CC4ECAD0F}">
      <dgm:prSet/>
      <dgm:spPr/>
      <dgm:t>
        <a:bodyPr/>
        <a:lstStyle/>
        <a:p>
          <a:endParaRPr lang="en-US"/>
        </a:p>
      </dgm:t>
    </dgm:pt>
    <dgm:pt modelId="{7A6A4FDA-31D1-4560-96EB-1E095F32BDC6}" type="sibTrans" cxnId="{9C0C80C1-77AC-46F7-A726-396CC4ECAD0F}">
      <dgm:prSet/>
      <dgm:spPr/>
      <dgm:t>
        <a:bodyPr/>
        <a:lstStyle/>
        <a:p>
          <a:endParaRPr lang="en-US"/>
        </a:p>
      </dgm:t>
    </dgm:pt>
    <dgm:pt modelId="{DB573B7D-A9DE-46FD-AE93-7CAC0866487E}">
      <dgm:prSet phldrT="[Text]"/>
      <dgm:spPr/>
      <dgm:t>
        <a:bodyPr/>
        <a:lstStyle/>
        <a:p>
          <a:r>
            <a:rPr lang="en-US" dirty="0" smtClean="0"/>
            <a:t>July 1, 2018- June 30, 2019</a:t>
          </a:r>
          <a:endParaRPr lang="en-US" dirty="0"/>
        </a:p>
      </dgm:t>
    </dgm:pt>
    <dgm:pt modelId="{FA453826-E6D8-47CB-BB87-292990E310B2}" type="parTrans" cxnId="{FB4F2FBD-77F8-42D5-BE9C-BE247F3943E9}">
      <dgm:prSet/>
      <dgm:spPr/>
      <dgm:t>
        <a:bodyPr/>
        <a:lstStyle/>
        <a:p>
          <a:endParaRPr lang="en-US"/>
        </a:p>
      </dgm:t>
    </dgm:pt>
    <dgm:pt modelId="{75F19007-5CBF-4C58-BB23-922CA7E8F660}" type="sibTrans" cxnId="{FB4F2FBD-77F8-42D5-BE9C-BE247F3943E9}">
      <dgm:prSet/>
      <dgm:spPr/>
      <dgm:t>
        <a:bodyPr/>
        <a:lstStyle/>
        <a:p>
          <a:endParaRPr lang="en-US" dirty="0"/>
        </a:p>
      </dgm:t>
    </dgm:pt>
    <dgm:pt modelId="{17A20D61-7900-4372-8E9D-4269A89F6C02}">
      <dgm:prSet phldrT="[Text]"/>
      <dgm:spPr/>
      <dgm:t>
        <a:bodyPr/>
        <a:lstStyle/>
        <a:p>
          <a:r>
            <a:rPr lang="en-US" dirty="0" smtClean="0"/>
            <a:t>Grant Award Notifications</a:t>
          </a:r>
          <a:endParaRPr lang="en-US" dirty="0"/>
        </a:p>
      </dgm:t>
    </dgm:pt>
    <dgm:pt modelId="{27A01371-9B9F-41A8-988C-6D3560D4172C}" type="parTrans" cxnId="{AEEB958E-1133-4235-A3D2-A4E35F45DD82}">
      <dgm:prSet/>
      <dgm:spPr/>
      <dgm:t>
        <a:bodyPr/>
        <a:lstStyle/>
        <a:p>
          <a:endParaRPr lang="en-US"/>
        </a:p>
      </dgm:t>
    </dgm:pt>
    <dgm:pt modelId="{900A5D14-E117-4EA9-86A7-DB2ECBD5195B}" type="sibTrans" cxnId="{AEEB958E-1133-4235-A3D2-A4E35F45DD82}">
      <dgm:prSet/>
      <dgm:spPr/>
      <dgm:t>
        <a:bodyPr/>
        <a:lstStyle/>
        <a:p>
          <a:endParaRPr lang="en-US"/>
        </a:p>
      </dgm:t>
    </dgm:pt>
    <dgm:pt modelId="{26FA0043-4EAE-4CB0-98D6-2BA4360EFF92}">
      <dgm:prSet phldrT="[Text]"/>
      <dgm:spPr/>
      <dgm:t>
        <a:bodyPr/>
        <a:lstStyle/>
        <a:p>
          <a:r>
            <a:rPr lang="en-US" dirty="0" smtClean="0"/>
            <a:t>Reporting</a:t>
          </a:r>
          <a:endParaRPr lang="en-US" dirty="0"/>
        </a:p>
      </dgm:t>
    </dgm:pt>
    <dgm:pt modelId="{78DBC124-BE15-4FE5-B52B-452AF81B08CB}" type="parTrans" cxnId="{D4FF5EF7-EBAF-4A66-8ADE-E359EA01513D}">
      <dgm:prSet/>
      <dgm:spPr/>
      <dgm:t>
        <a:bodyPr/>
        <a:lstStyle/>
        <a:p>
          <a:endParaRPr lang="en-US"/>
        </a:p>
      </dgm:t>
    </dgm:pt>
    <dgm:pt modelId="{296676F1-62FF-4E8D-AD1F-D3C83ADF6D6E}" type="sibTrans" cxnId="{D4FF5EF7-EBAF-4A66-8ADE-E359EA01513D}">
      <dgm:prSet/>
      <dgm:spPr/>
      <dgm:t>
        <a:bodyPr/>
        <a:lstStyle/>
        <a:p>
          <a:endParaRPr lang="en-US"/>
        </a:p>
      </dgm:t>
    </dgm:pt>
    <dgm:pt modelId="{6FD2794A-E7CB-4646-808C-1C663FFEB889}">
      <dgm:prSet phldrT="[Text]"/>
      <dgm:spPr/>
      <dgm:t>
        <a:bodyPr/>
        <a:lstStyle/>
        <a:p>
          <a:r>
            <a:rPr lang="en-US" dirty="0" smtClean="0"/>
            <a:t>Mid Year Report Due January 31, 2019</a:t>
          </a:r>
          <a:endParaRPr lang="en-US" dirty="0"/>
        </a:p>
      </dgm:t>
    </dgm:pt>
    <dgm:pt modelId="{65F8CB1B-EFC2-401D-8D46-4EE0D84C0A0D}" type="parTrans" cxnId="{BEAE83BC-B695-43B0-9C3B-A3024DD274A5}">
      <dgm:prSet/>
      <dgm:spPr/>
      <dgm:t>
        <a:bodyPr/>
        <a:lstStyle/>
        <a:p>
          <a:endParaRPr lang="en-US"/>
        </a:p>
      </dgm:t>
    </dgm:pt>
    <dgm:pt modelId="{AEF1A958-BD75-4559-BABC-1BC5D6E076E1}" type="sibTrans" cxnId="{BEAE83BC-B695-43B0-9C3B-A3024DD274A5}">
      <dgm:prSet/>
      <dgm:spPr/>
      <dgm:t>
        <a:bodyPr/>
        <a:lstStyle/>
        <a:p>
          <a:endParaRPr lang="en-US"/>
        </a:p>
      </dgm:t>
    </dgm:pt>
    <dgm:pt modelId="{A8595634-0AED-4D9B-80B9-91740CC7949C}">
      <dgm:prSet phldrT="[Text]"/>
      <dgm:spPr/>
      <dgm:t>
        <a:bodyPr/>
        <a:lstStyle/>
        <a:p>
          <a:r>
            <a:rPr lang="en-US" dirty="0" smtClean="0"/>
            <a:t>Application due date February 5</a:t>
          </a:r>
          <a:endParaRPr lang="en-US" dirty="0"/>
        </a:p>
      </dgm:t>
    </dgm:pt>
    <dgm:pt modelId="{E0392F15-DE99-4DDA-9C72-ADFE627DB554}" type="parTrans" cxnId="{2B75FF2A-4FA7-4182-8CE2-E830D31C8770}">
      <dgm:prSet/>
      <dgm:spPr/>
      <dgm:t>
        <a:bodyPr/>
        <a:lstStyle/>
        <a:p>
          <a:endParaRPr lang="en-US"/>
        </a:p>
      </dgm:t>
    </dgm:pt>
    <dgm:pt modelId="{1C431ED2-CA28-435B-8BCE-95068B9697C1}" type="sibTrans" cxnId="{2B75FF2A-4FA7-4182-8CE2-E830D31C8770}">
      <dgm:prSet/>
      <dgm:spPr/>
      <dgm:t>
        <a:bodyPr/>
        <a:lstStyle/>
        <a:p>
          <a:endParaRPr lang="en-US"/>
        </a:p>
      </dgm:t>
    </dgm:pt>
    <dgm:pt modelId="{92B82CAD-B4CC-4AD3-BAD9-8572BAC07F18}">
      <dgm:prSet phldrT="[Text]"/>
      <dgm:spPr/>
      <dgm:t>
        <a:bodyPr/>
        <a:lstStyle/>
        <a:p>
          <a:r>
            <a:rPr lang="en-US" dirty="0" smtClean="0"/>
            <a:t>Final Report Due July 31, 2019</a:t>
          </a:r>
          <a:endParaRPr lang="en-US" dirty="0"/>
        </a:p>
      </dgm:t>
    </dgm:pt>
    <dgm:pt modelId="{F191B926-5B3A-4199-9882-1E78FA2F6045}" type="parTrans" cxnId="{B9451C59-EC60-4301-AA40-2E70B6166AA9}">
      <dgm:prSet/>
      <dgm:spPr/>
      <dgm:t>
        <a:bodyPr/>
        <a:lstStyle/>
        <a:p>
          <a:endParaRPr lang="en-US"/>
        </a:p>
      </dgm:t>
    </dgm:pt>
    <dgm:pt modelId="{1DD687C3-3C49-4456-94CE-11D91835453A}" type="sibTrans" cxnId="{B9451C59-EC60-4301-AA40-2E70B6166AA9}">
      <dgm:prSet/>
      <dgm:spPr/>
      <dgm:t>
        <a:bodyPr/>
        <a:lstStyle/>
        <a:p>
          <a:endParaRPr lang="en-US"/>
        </a:p>
      </dgm:t>
    </dgm:pt>
    <dgm:pt modelId="{F718DBC6-DDCC-4389-AB70-9AF1123C4CDB}" type="pres">
      <dgm:prSet presAssocID="{804DC89A-448F-44E4-A9BA-976B4A7A3090}" presName="Name0" presStyleCnt="0">
        <dgm:presLayoutVars>
          <dgm:dir/>
          <dgm:resizeHandles val="exact"/>
        </dgm:presLayoutVars>
      </dgm:prSet>
      <dgm:spPr/>
      <dgm:t>
        <a:bodyPr/>
        <a:lstStyle/>
        <a:p>
          <a:endParaRPr lang="en-US"/>
        </a:p>
      </dgm:t>
    </dgm:pt>
    <dgm:pt modelId="{775CDE81-4092-457E-8071-055FF12F2682}" type="pres">
      <dgm:prSet presAssocID="{F61E8DA7-3417-4402-A45D-7511B8D90CAF}" presName="node" presStyleLbl="node1" presStyleIdx="0" presStyleCnt="6" custLinFactNeighborX="-266" custLinFactNeighborY="17246">
        <dgm:presLayoutVars>
          <dgm:bulletEnabled val="1"/>
        </dgm:presLayoutVars>
      </dgm:prSet>
      <dgm:spPr/>
      <dgm:t>
        <a:bodyPr/>
        <a:lstStyle/>
        <a:p>
          <a:endParaRPr lang="en-US"/>
        </a:p>
      </dgm:t>
    </dgm:pt>
    <dgm:pt modelId="{8AA2F037-28A5-41E5-9E2E-285CFE070959}" type="pres">
      <dgm:prSet presAssocID="{CC537D23-FABD-4CEF-A8F4-0759CA13375F}" presName="sibTrans" presStyleLbl="sibTrans1D1" presStyleIdx="0" presStyleCnt="5"/>
      <dgm:spPr/>
      <dgm:t>
        <a:bodyPr/>
        <a:lstStyle/>
        <a:p>
          <a:endParaRPr lang="en-US"/>
        </a:p>
      </dgm:t>
    </dgm:pt>
    <dgm:pt modelId="{64C63949-F079-4958-8AB8-A5E90A202175}" type="pres">
      <dgm:prSet presAssocID="{CC537D23-FABD-4CEF-A8F4-0759CA13375F}" presName="connectorText" presStyleLbl="sibTrans1D1" presStyleIdx="0" presStyleCnt="5"/>
      <dgm:spPr/>
      <dgm:t>
        <a:bodyPr/>
        <a:lstStyle/>
        <a:p>
          <a:endParaRPr lang="en-US"/>
        </a:p>
      </dgm:t>
    </dgm:pt>
    <dgm:pt modelId="{ED2FE447-7F81-41E3-8475-7C176F521D64}" type="pres">
      <dgm:prSet presAssocID="{50312B5D-94BA-4E83-845C-817634E4629B}" presName="node" presStyleLbl="node1" presStyleIdx="1" presStyleCnt="6" custLinFactNeighborX="-960" custLinFactNeighborY="17246">
        <dgm:presLayoutVars>
          <dgm:bulletEnabled val="1"/>
        </dgm:presLayoutVars>
      </dgm:prSet>
      <dgm:spPr/>
      <dgm:t>
        <a:bodyPr/>
        <a:lstStyle/>
        <a:p>
          <a:endParaRPr lang="en-US"/>
        </a:p>
      </dgm:t>
    </dgm:pt>
    <dgm:pt modelId="{896BBC12-10CA-456E-823A-B7AE9FDBFB9E}" type="pres">
      <dgm:prSet presAssocID="{9A614D5A-DF18-48A5-8F05-D15239ACFF40}" presName="sibTrans" presStyleLbl="sibTrans1D1" presStyleIdx="1" presStyleCnt="5"/>
      <dgm:spPr/>
      <dgm:t>
        <a:bodyPr/>
        <a:lstStyle/>
        <a:p>
          <a:endParaRPr lang="en-US"/>
        </a:p>
      </dgm:t>
    </dgm:pt>
    <dgm:pt modelId="{ECA0C6B3-BAFC-43E9-A63A-F3B10185AB82}" type="pres">
      <dgm:prSet presAssocID="{9A614D5A-DF18-48A5-8F05-D15239ACFF40}" presName="connectorText" presStyleLbl="sibTrans1D1" presStyleIdx="1" presStyleCnt="5"/>
      <dgm:spPr/>
      <dgm:t>
        <a:bodyPr/>
        <a:lstStyle/>
        <a:p>
          <a:endParaRPr lang="en-US"/>
        </a:p>
      </dgm:t>
    </dgm:pt>
    <dgm:pt modelId="{44E36ECF-086E-403D-9B49-218368EE9F97}" type="pres">
      <dgm:prSet presAssocID="{EF9F48D7-F3F1-4557-9CEA-FF993462C72A}" presName="node" presStyleLbl="node1" presStyleIdx="2" presStyleCnt="6" custLinFactNeighborX="-4567" custLinFactNeighborY="17246">
        <dgm:presLayoutVars>
          <dgm:bulletEnabled val="1"/>
        </dgm:presLayoutVars>
      </dgm:prSet>
      <dgm:spPr/>
      <dgm:t>
        <a:bodyPr/>
        <a:lstStyle/>
        <a:p>
          <a:endParaRPr lang="en-US"/>
        </a:p>
      </dgm:t>
    </dgm:pt>
    <dgm:pt modelId="{3C08A6FA-55B3-43E9-B2BE-A5B34628776F}" type="pres">
      <dgm:prSet presAssocID="{93035682-FA68-4D32-95ED-F58C1038C6AD}" presName="sibTrans" presStyleLbl="sibTrans1D1" presStyleIdx="2" presStyleCnt="5"/>
      <dgm:spPr/>
      <dgm:t>
        <a:bodyPr/>
        <a:lstStyle/>
        <a:p>
          <a:endParaRPr lang="en-US"/>
        </a:p>
      </dgm:t>
    </dgm:pt>
    <dgm:pt modelId="{E4109B5C-F1F1-4A2F-8B5D-898B1F074B2B}" type="pres">
      <dgm:prSet presAssocID="{93035682-FA68-4D32-95ED-F58C1038C6AD}" presName="connectorText" presStyleLbl="sibTrans1D1" presStyleIdx="2" presStyleCnt="5"/>
      <dgm:spPr/>
      <dgm:t>
        <a:bodyPr/>
        <a:lstStyle/>
        <a:p>
          <a:endParaRPr lang="en-US"/>
        </a:p>
      </dgm:t>
    </dgm:pt>
    <dgm:pt modelId="{C064D0D6-208D-4460-A15F-9D09B49937A4}" type="pres">
      <dgm:prSet presAssocID="{24001644-1EA8-4FA9-9184-BB34079D8021}" presName="node" presStyleLbl="node1" presStyleIdx="3" presStyleCnt="6" custLinFactNeighborX="456" custLinFactNeighborY="14406">
        <dgm:presLayoutVars>
          <dgm:bulletEnabled val="1"/>
        </dgm:presLayoutVars>
      </dgm:prSet>
      <dgm:spPr/>
      <dgm:t>
        <a:bodyPr/>
        <a:lstStyle/>
        <a:p>
          <a:endParaRPr lang="en-US"/>
        </a:p>
      </dgm:t>
    </dgm:pt>
    <dgm:pt modelId="{5E886D89-1401-4C4C-A104-82D2EF1C6FFD}" type="pres">
      <dgm:prSet presAssocID="{146FDA52-FAEF-44BB-89A2-C7431D5EBDA9}" presName="sibTrans" presStyleLbl="sibTrans1D1" presStyleIdx="3" presStyleCnt="5"/>
      <dgm:spPr/>
      <dgm:t>
        <a:bodyPr/>
        <a:lstStyle/>
        <a:p>
          <a:endParaRPr lang="en-US"/>
        </a:p>
      </dgm:t>
    </dgm:pt>
    <dgm:pt modelId="{9F591A3E-18BC-4DFD-929B-422850C1ACF6}" type="pres">
      <dgm:prSet presAssocID="{146FDA52-FAEF-44BB-89A2-C7431D5EBDA9}" presName="connectorText" presStyleLbl="sibTrans1D1" presStyleIdx="3" presStyleCnt="5"/>
      <dgm:spPr/>
      <dgm:t>
        <a:bodyPr/>
        <a:lstStyle/>
        <a:p>
          <a:endParaRPr lang="en-US"/>
        </a:p>
      </dgm:t>
    </dgm:pt>
    <dgm:pt modelId="{D0E0D5F7-CB32-41A2-8DCB-475B39CA5720}" type="pres">
      <dgm:prSet presAssocID="{DB573B7D-A9DE-46FD-AE93-7CAC0866487E}" presName="node" presStyleLbl="node1" presStyleIdx="4" presStyleCnt="6" custLinFactNeighborX="1952" custLinFactNeighborY="14807">
        <dgm:presLayoutVars>
          <dgm:bulletEnabled val="1"/>
        </dgm:presLayoutVars>
      </dgm:prSet>
      <dgm:spPr/>
      <dgm:t>
        <a:bodyPr/>
        <a:lstStyle/>
        <a:p>
          <a:endParaRPr lang="en-US"/>
        </a:p>
      </dgm:t>
    </dgm:pt>
    <dgm:pt modelId="{DFD01ADB-5CE6-4E37-9812-4EB098C732BB}" type="pres">
      <dgm:prSet presAssocID="{75F19007-5CBF-4C58-BB23-922CA7E8F660}" presName="sibTrans" presStyleLbl="sibTrans1D1" presStyleIdx="4" presStyleCnt="5"/>
      <dgm:spPr/>
      <dgm:t>
        <a:bodyPr/>
        <a:lstStyle/>
        <a:p>
          <a:endParaRPr lang="en-US"/>
        </a:p>
      </dgm:t>
    </dgm:pt>
    <dgm:pt modelId="{473629CA-C259-4AAE-A5B5-2ED887FB9F20}" type="pres">
      <dgm:prSet presAssocID="{75F19007-5CBF-4C58-BB23-922CA7E8F660}" presName="connectorText" presStyleLbl="sibTrans1D1" presStyleIdx="4" presStyleCnt="5"/>
      <dgm:spPr/>
      <dgm:t>
        <a:bodyPr/>
        <a:lstStyle/>
        <a:p>
          <a:endParaRPr lang="en-US"/>
        </a:p>
      </dgm:t>
    </dgm:pt>
    <dgm:pt modelId="{2CBD1E82-631E-40E8-831A-0E813ABA4032}" type="pres">
      <dgm:prSet presAssocID="{26FA0043-4EAE-4CB0-98D6-2BA4360EFF92}" presName="node" presStyleLbl="node1" presStyleIdx="5" presStyleCnt="6" custLinFactNeighborX="-1655" custLinFactNeighborY="14807">
        <dgm:presLayoutVars>
          <dgm:bulletEnabled val="1"/>
        </dgm:presLayoutVars>
      </dgm:prSet>
      <dgm:spPr/>
      <dgm:t>
        <a:bodyPr/>
        <a:lstStyle/>
        <a:p>
          <a:endParaRPr lang="en-US"/>
        </a:p>
      </dgm:t>
    </dgm:pt>
  </dgm:ptLst>
  <dgm:cxnLst>
    <dgm:cxn modelId="{88A03815-49BE-40C5-ADF7-B8E90C79D4B7}" srcId="{EF9F48D7-F3F1-4557-9CEA-FF993462C72A}" destId="{CCF65EE4-C2CB-49F1-8C75-229FC6BB482C}" srcOrd="2" destOrd="0" parTransId="{85AA63E2-9E35-45BC-9DF8-89C8DA08C884}" sibTransId="{D4A08C0F-1856-43EA-9CE7-6447182DAD66}"/>
    <dgm:cxn modelId="{FE3E3B58-7F32-4C1D-9D26-E7F908008A38}" srcId="{804DC89A-448F-44E4-A9BA-976B4A7A3090}" destId="{F61E8DA7-3417-4402-A45D-7511B8D90CAF}" srcOrd="0" destOrd="0" parTransId="{8CB79BE0-5474-4539-BF53-63AE0CA4085F}" sibTransId="{CC537D23-FABD-4CEF-A8F4-0759CA13375F}"/>
    <dgm:cxn modelId="{2B75FF2A-4FA7-4182-8CE2-E830D31C8770}" srcId="{F61E8DA7-3417-4402-A45D-7511B8D90CAF}" destId="{A8595634-0AED-4D9B-80B9-91740CC7949C}" srcOrd="1" destOrd="0" parTransId="{E0392F15-DE99-4DDA-9C72-ADFE627DB554}" sibTransId="{1C431ED2-CA28-435B-8BCE-95068B9697C1}"/>
    <dgm:cxn modelId="{543ADE2C-BC11-42DA-A0BE-A9B1518EB313}" type="presOf" srcId="{9A614D5A-DF18-48A5-8F05-D15239ACFF40}" destId="{ECA0C6B3-BAFC-43E9-A63A-F3B10185AB82}" srcOrd="1" destOrd="0" presId="urn:microsoft.com/office/officeart/2005/8/layout/bProcess3"/>
    <dgm:cxn modelId="{73521E72-B954-4A1D-A96A-C2D409FF14B5}" srcId="{804DC89A-448F-44E4-A9BA-976B4A7A3090}" destId="{24001644-1EA8-4FA9-9184-BB34079D8021}" srcOrd="3" destOrd="0" parTransId="{16746C98-115F-4CE8-B771-9C189D38DBEA}" sibTransId="{146FDA52-FAEF-44BB-89A2-C7431D5EBDA9}"/>
    <dgm:cxn modelId="{9C0C80C1-77AC-46F7-A726-396CC4ECAD0F}" srcId="{DB573B7D-A9DE-46FD-AE93-7CAC0866487E}" destId="{D1C1FDC7-12B6-444D-A35A-6D0F06CDC175}" srcOrd="0" destOrd="0" parTransId="{6B2F988D-48E1-4CD2-913E-2353468173FD}" sibTransId="{7A6A4FDA-31D1-4560-96EB-1E095F32BDC6}"/>
    <dgm:cxn modelId="{56A634AF-C38F-4931-AA4C-2853B959691A}" type="presOf" srcId="{C52AFDFA-755C-4354-889D-E1FA843D10AF}" destId="{ED2FE447-7F81-41E3-8475-7C176F521D64}" srcOrd="0" destOrd="1" presId="urn:microsoft.com/office/officeart/2005/8/layout/bProcess3"/>
    <dgm:cxn modelId="{B99B861E-9A31-4F97-9545-A851AD9BDDE3}" srcId="{50312B5D-94BA-4E83-845C-817634E4629B}" destId="{C52AFDFA-755C-4354-889D-E1FA843D10AF}" srcOrd="0" destOrd="0" parTransId="{AFD2896D-7BA9-4AC5-825C-637B0AE95EF3}" sibTransId="{AAFC8F1B-AF72-458E-88AD-05E7B166AC2B}"/>
    <dgm:cxn modelId="{A489FDE8-5858-4E87-9177-71CDEA1982D9}" type="presOf" srcId="{581D9055-8E2F-42AF-AD22-4E4456D693D9}" destId="{44E36ECF-086E-403D-9B49-218368EE9F97}" srcOrd="0" destOrd="2" presId="urn:microsoft.com/office/officeart/2005/8/layout/bProcess3"/>
    <dgm:cxn modelId="{B9451C59-EC60-4301-AA40-2E70B6166AA9}" srcId="{26FA0043-4EAE-4CB0-98D6-2BA4360EFF92}" destId="{92B82CAD-B4CC-4AD3-BAD9-8572BAC07F18}" srcOrd="1" destOrd="0" parTransId="{F191B926-5B3A-4199-9882-1E78FA2F6045}" sibTransId="{1DD687C3-3C49-4456-94CE-11D91835453A}"/>
    <dgm:cxn modelId="{F918F6CC-E4B9-4066-9813-6137FB17B8B4}" type="presOf" srcId="{93035682-FA68-4D32-95ED-F58C1038C6AD}" destId="{3C08A6FA-55B3-43E9-B2BE-A5B34628776F}" srcOrd="0" destOrd="0" presId="urn:microsoft.com/office/officeart/2005/8/layout/bProcess3"/>
    <dgm:cxn modelId="{6625FE28-CADB-4BBE-A4D6-0ECA027DC812}" type="presOf" srcId="{F61E8DA7-3417-4402-A45D-7511B8D90CAF}" destId="{775CDE81-4092-457E-8071-055FF12F2682}" srcOrd="0" destOrd="0" presId="urn:microsoft.com/office/officeart/2005/8/layout/bProcess3"/>
    <dgm:cxn modelId="{AEEB958E-1133-4235-A3D2-A4E35F45DD82}" srcId="{24001644-1EA8-4FA9-9184-BB34079D8021}" destId="{17A20D61-7900-4372-8E9D-4269A89F6C02}" srcOrd="0" destOrd="0" parTransId="{27A01371-9B9F-41A8-988C-6D3560D4172C}" sibTransId="{900A5D14-E117-4EA9-86A7-DB2ECBD5195B}"/>
    <dgm:cxn modelId="{1B640D54-BAE4-416A-B537-0E5F465A8387}" srcId="{F61E8DA7-3417-4402-A45D-7511B8D90CAF}" destId="{0C05CF7F-944E-4993-9066-4F0CB64F2155}" srcOrd="0" destOrd="0" parTransId="{5665BA89-5CFA-43F4-86DB-1FB16165FEFC}" sibTransId="{11052CF8-393E-4742-913B-10920FBD771D}"/>
    <dgm:cxn modelId="{F3E24AF7-E34B-49DE-BDF8-A34929C3BDF0}" type="presOf" srcId="{0C05CF7F-944E-4993-9066-4F0CB64F2155}" destId="{775CDE81-4092-457E-8071-055FF12F2682}" srcOrd="0" destOrd="1" presId="urn:microsoft.com/office/officeart/2005/8/layout/bProcess3"/>
    <dgm:cxn modelId="{122304C3-FF92-40F5-A1FD-6124E60E80CB}" type="presOf" srcId="{CCF65EE4-C2CB-49F1-8C75-229FC6BB482C}" destId="{44E36ECF-086E-403D-9B49-218368EE9F97}" srcOrd="0" destOrd="3" presId="urn:microsoft.com/office/officeart/2005/8/layout/bProcess3"/>
    <dgm:cxn modelId="{7CC05D74-0427-4323-A17C-CA46FB96A314}" type="presOf" srcId="{75F19007-5CBF-4C58-BB23-922CA7E8F660}" destId="{DFD01ADB-5CE6-4E37-9812-4EB098C732BB}" srcOrd="0" destOrd="0" presId="urn:microsoft.com/office/officeart/2005/8/layout/bProcess3"/>
    <dgm:cxn modelId="{D4FF5EF7-EBAF-4A66-8ADE-E359EA01513D}" srcId="{804DC89A-448F-44E4-A9BA-976B4A7A3090}" destId="{26FA0043-4EAE-4CB0-98D6-2BA4360EFF92}" srcOrd="5" destOrd="0" parTransId="{78DBC124-BE15-4FE5-B52B-452AF81B08CB}" sibTransId="{296676F1-62FF-4E8D-AD1F-D3C83ADF6D6E}"/>
    <dgm:cxn modelId="{C78300EA-68E3-4A5A-9798-25C99C3525EF}" type="presOf" srcId="{CC537D23-FABD-4CEF-A8F4-0759CA13375F}" destId="{8AA2F037-28A5-41E5-9E2E-285CFE070959}" srcOrd="0" destOrd="0" presId="urn:microsoft.com/office/officeart/2005/8/layout/bProcess3"/>
    <dgm:cxn modelId="{30E4F1B9-3B1B-43E9-8E22-CDBB74D45E8E}" srcId="{804DC89A-448F-44E4-A9BA-976B4A7A3090}" destId="{EF9F48D7-F3F1-4557-9CEA-FF993462C72A}" srcOrd="2" destOrd="0" parTransId="{C33C9DA6-E5D1-4750-BA5D-90C4BA4B5321}" sibTransId="{93035682-FA68-4D32-95ED-F58C1038C6AD}"/>
    <dgm:cxn modelId="{905AE869-95E5-4819-8AD3-972795356344}" type="presOf" srcId="{9A614D5A-DF18-48A5-8F05-D15239ACFF40}" destId="{896BBC12-10CA-456E-823A-B7AE9FDBFB9E}" srcOrd="0" destOrd="0" presId="urn:microsoft.com/office/officeart/2005/8/layout/bProcess3"/>
    <dgm:cxn modelId="{4160B2F8-4986-4075-8287-9B50131FD341}" type="presOf" srcId="{DB573B7D-A9DE-46FD-AE93-7CAC0866487E}" destId="{D0E0D5F7-CB32-41A2-8DCB-475B39CA5720}" srcOrd="0" destOrd="0" presId="urn:microsoft.com/office/officeart/2005/8/layout/bProcess3"/>
    <dgm:cxn modelId="{D8AFC985-95B5-4B40-A188-DF9142951DE4}" type="presOf" srcId="{3A4B1252-966D-4E2A-B128-6AA1E254F336}" destId="{44E36ECF-086E-403D-9B49-218368EE9F97}" srcOrd="0" destOrd="1" presId="urn:microsoft.com/office/officeart/2005/8/layout/bProcess3"/>
    <dgm:cxn modelId="{80467BAF-39D6-47C9-8667-29DEA9F1EC13}" srcId="{804DC89A-448F-44E4-A9BA-976B4A7A3090}" destId="{50312B5D-94BA-4E83-845C-817634E4629B}" srcOrd="1" destOrd="0" parTransId="{46027A34-4813-400D-826B-DCC73425E374}" sibTransId="{9A614D5A-DF18-48A5-8F05-D15239ACFF40}"/>
    <dgm:cxn modelId="{FB4F2FBD-77F8-42D5-BE9C-BE247F3943E9}" srcId="{804DC89A-448F-44E4-A9BA-976B4A7A3090}" destId="{DB573B7D-A9DE-46FD-AE93-7CAC0866487E}" srcOrd="4" destOrd="0" parTransId="{FA453826-E6D8-47CB-BB87-292990E310B2}" sibTransId="{75F19007-5CBF-4C58-BB23-922CA7E8F660}"/>
    <dgm:cxn modelId="{BEAE83BC-B695-43B0-9C3B-A3024DD274A5}" srcId="{26FA0043-4EAE-4CB0-98D6-2BA4360EFF92}" destId="{6FD2794A-E7CB-4646-808C-1C663FFEB889}" srcOrd="0" destOrd="0" parTransId="{65F8CB1B-EFC2-401D-8D46-4EE0D84C0A0D}" sibTransId="{AEF1A958-BD75-4559-BABC-1BC5D6E076E1}"/>
    <dgm:cxn modelId="{940B8B47-25E1-4EBD-9E75-6CF6DAFDEF44}" type="presOf" srcId="{A8595634-0AED-4D9B-80B9-91740CC7949C}" destId="{775CDE81-4092-457E-8071-055FF12F2682}" srcOrd="0" destOrd="2" presId="urn:microsoft.com/office/officeart/2005/8/layout/bProcess3"/>
    <dgm:cxn modelId="{C7F0A043-EEAB-4E48-82FC-54238970F9E8}" type="presOf" srcId="{EF9F48D7-F3F1-4557-9CEA-FF993462C72A}" destId="{44E36ECF-086E-403D-9B49-218368EE9F97}" srcOrd="0" destOrd="0" presId="urn:microsoft.com/office/officeart/2005/8/layout/bProcess3"/>
    <dgm:cxn modelId="{DCF3D337-8355-4187-A8C4-EE5B3932D887}" type="presOf" srcId="{24001644-1EA8-4FA9-9184-BB34079D8021}" destId="{C064D0D6-208D-4460-A15F-9D09B49937A4}" srcOrd="0" destOrd="0" presId="urn:microsoft.com/office/officeart/2005/8/layout/bProcess3"/>
    <dgm:cxn modelId="{0FCCDAC4-EAE9-42CB-8BF9-09DEA57E7406}" type="presOf" srcId="{17A20D61-7900-4372-8E9D-4269A89F6C02}" destId="{C064D0D6-208D-4460-A15F-9D09B49937A4}" srcOrd="0" destOrd="1" presId="urn:microsoft.com/office/officeart/2005/8/layout/bProcess3"/>
    <dgm:cxn modelId="{512E9B7A-A018-48D6-A951-E95C9EEAB3DE}" type="presOf" srcId="{146FDA52-FAEF-44BB-89A2-C7431D5EBDA9}" destId="{5E886D89-1401-4C4C-A104-82D2EF1C6FFD}" srcOrd="0" destOrd="0" presId="urn:microsoft.com/office/officeart/2005/8/layout/bProcess3"/>
    <dgm:cxn modelId="{50996D40-C063-4BDC-AC50-8445E035EFAA}" type="presOf" srcId="{75F19007-5CBF-4C58-BB23-922CA7E8F660}" destId="{473629CA-C259-4AAE-A5B5-2ED887FB9F20}" srcOrd="1" destOrd="0" presId="urn:microsoft.com/office/officeart/2005/8/layout/bProcess3"/>
    <dgm:cxn modelId="{5C179BC4-EC4A-45FC-86A3-E38D0317A342}" srcId="{EF9F48D7-F3F1-4557-9CEA-FF993462C72A}" destId="{3A4B1252-966D-4E2A-B128-6AA1E254F336}" srcOrd="0" destOrd="0" parTransId="{AE573CA9-17FD-41E4-8AF5-E7E107D1F830}" sibTransId="{B21A9A42-36C5-48EF-9C93-5A46227C0476}"/>
    <dgm:cxn modelId="{D4E84C37-905F-46AB-B3EF-41BB622DA4EB}" srcId="{EF9F48D7-F3F1-4557-9CEA-FF993462C72A}" destId="{581D9055-8E2F-42AF-AD22-4E4456D693D9}" srcOrd="1" destOrd="0" parTransId="{99D96009-AA9F-441F-AB92-E003DB1A0512}" sibTransId="{D75E1BAD-D137-40E5-B352-A23BC938999C}"/>
    <dgm:cxn modelId="{03709F17-BB04-4416-B8AC-24F65F128914}" type="presOf" srcId="{D1C1FDC7-12B6-444D-A35A-6D0F06CDC175}" destId="{D0E0D5F7-CB32-41A2-8DCB-475B39CA5720}" srcOrd="0" destOrd="1" presId="urn:microsoft.com/office/officeart/2005/8/layout/bProcess3"/>
    <dgm:cxn modelId="{71C33E7B-CAA3-4EAE-A9F0-11F7411F9B5D}" type="presOf" srcId="{92B82CAD-B4CC-4AD3-BAD9-8572BAC07F18}" destId="{2CBD1E82-631E-40E8-831A-0E813ABA4032}" srcOrd="0" destOrd="2" presId="urn:microsoft.com/office/officeart/2005/8/layout/bProcess3"/>
    <dgm:cxn modelId="{6C08B9A0-8AD5-4950-BFD2-9A326D3D0BE9}" type="presOf" srcId="{146FDA52-FAEF-44BB-89A2-C7431D5EBDA9}" destId="{9F591A3E-18BC-4DFD-929B-422850C1ACF6}" srcOrd="1" destOrd="0" presId="urn:microsoft.com/office/officeart/2005/8/layout/bProcess3"/>
    <dgm:cxn modelId="{F3F765C6-03D5-4251-89D0-D33A8EDDCF0A}" type="presOf" srcId="{6FD2794A-E7CB-4646-808C-1C663FFEB889}" destId="{2CBD1E82-631E-40E8-831A-0E813ABA4032}" srcOrd="0" destOrd="1" presId="urn:microsoft.com/office/officeart/2005/8/layout/bProcess3"/>
    <dgm:cxn modelId="{ABD028E4-C589-44AB-850C-3B7ACC83A050}" type="presOf" srcId="{CC537D23-FABD-4CEF-A8F4-0759CA13375F}" destId="{64C63949-F079-4958-8AB8-A5E90A202175}" srcOrd="1" destOrd="0" presId="urn:microsoft.com/office/officeart/2005/8/layout/bProcess3"/>
    <dgm:cxn modelId="{559799F5-B7F3-4FC9-A3F7-5D3CB8A495AC}" type="presOf" srcId="{93035682-FA68-4D32-95ED-F58C1038C6AD}" destId="{E4109B5C-F1F1-4A2F-8B5D-898B1F074B2B}" srcOrd="1" destOrd="0" presId="urn:microsoft.com/office/officeart/2005/8/layout/bProcess3"/>
    <dgm:cxn modelId="{F6745A29-1D62-4F41-AA0E-EF81C7D0FAF6}" type="presOf" srcId="{804DC89A-448F-44E4-A9BA-976B4A7A3090}" destId="{F718DBC6-DDCC-4389-AB70-9AF1123C4CDB}" srcOrd="0" destOrd="0" presId="urn:microsoft.com/office/officeart/2005/8/layout/bProcess3"/>
    <dgm:cxn modelId="{11817039-0246-44C7-B6B5-C0FEBB833951}" type="presOf" srcId="{50312B5D-94BA-4E83-845C-817634E4629B}" destId="{ED2FE447-7F81-41E3-8475-7C176F521D64}" srcOrd="0" destOrd="0" presId="urn:microsoft.com/office/officeart/2005/8/layout/bProcess3"/>
    <dgm:cxn modelId="{02E21622-1DFD-4E10-A1D4-9CAD4CF6FF4D}" type="presOf" srcId="{26FA0043-4EAE-4CB0-98D6-2BA4360EFF92}" destId="{2CBD1E82-631E-40E8-831A-0E813ABA4032}" srcOrd="0" destOrd="0" presId="urn:microsoft.com/office/officeart/2005/8/layout/bProcess3"/>
    <dgm:cxn modelId="{B91ED017-4051-43A0-B12E-4F621E163D7C}" type="presParOf" srcId="{F718DBC6-DDCC-4389-AB70-9AF1123C4CDB}" destId="{775CDE81-4092-457E-8071-055FF12F2682}" srcOrd="0" destOrd="0" presId="urn:microsoft.com/office/officeart/2005/8/layout/bProcess3"/>
    <dgm:cxn modelId="{FFF87B57-61E4-4F05-A070-B67A4B83827A}" type="presParOf" srcId="{F718DBC6-DDCC-4389-AB70-9AF1123C4CDB}" destId="{8AA2F037-28A5-41E5-9E2E-285CFE070959}" srcOrd="1" destOrd="0" presId="urn:microsoft.com/office/officeart/2005/8/layout/bProcess3"/>
    <dgm:cxn modelId="{60FED658-D670-4A4B-911A-5B02BA1DA336}" type="presParOf" srcId="{8AA2F037-28A5-41E5-9E2E-285CFE070959}" destId="{64C63949-F079-4958-8AB8-A5E90A202175}" srcOrd="0" destOrd="0" presId="urn:microsoft.com/office/officeart/2005/8/layout/bProcess3"/>
    <dgm:cxn modelId="{C8F1355E-2213-42C0-B53D-C7D8A971CB92}" type="presParOf" srcId="{F718DBC6-DDCC-4389-AB70-9AF1123C4CDB}" destId="{ED2FE447-7F81-41E3-8475-7C176F521D64}" srcOrd="2" destOrd="0" presId="urn:microsoft.com/office/officeart/2005/8/layout/bProcess3"/>
    <dgm:cxn modelId="{0E7A4A96-0E72-4FDB-A6BC-41391C2A4721}" type="presParOf" srcId="{F718DBC6-DDCC-4389-AB70-9AF1123C4CDB}" destId="{896BBC12-10CA-456E-823A-B7AE9FDBFB9E}" srcOrd="3" destOrd="0" presId="urn:microsoft.com/office/officeart/2005/8/layout/bProcess3"/>
    <dgm:cxn modelId="{E49B46A0-00AC-45A6-B8B8-BA83800CABA7}" type="presParOf" srcId="{896BBC12-10CA-456E-823A-B7AE9FDBFB9E}" destId="{ECA0C6B3-BAFC-43E9-A63A-F3B10185AB82}" srcOrd="0" destOrd="0" presId="urn:microsoft.com/office/officeart/2005/8/layout/bProcess3"/>
    <dgm:cxn modelId="{5636846A-42CD-42EA-946B-6F3FA31EBBDE}" type="presParOf" srcId="{F718DBC6-DDCC-4389-AB70-9AF1123C4CDB}" destId="{44E36ECF-086E-403D-9B49-218368EE9F97}" srcOrd="4" destOrd="0" presId="urn:microsoft.com/office/officeart/2005/8/layout/bProcess3"/>
    <dgm:cxn modelId="{C71D9434-76D4-4918-9422-1554F53B30CD}" type="presParOf" srcId="{F718DBC6-DDCC-4389-AB70-9AF1123C4CDB}" destId="{3C08A6FA-55B3-43E9-B2BE-A5B34628776F}" srcOrd="5" destOrd="0" presId="urn:microsoft.com/office/officeart/2005/8/layout/bProcess3"/>
    <dgm:cxn modelId="{D1279534-C8A9-4ADD-BCCC-AD358099B2BA}" type="presParOf" srcId="{3C08A6FA-55B3-43E9-B2BE-A5B34628776F}" destId="{E4109B5C-F1F1-4A2F-8B5D-898B1F074B2B}" srcOrd="0" destOrd="0" presId="urn:microsoft.com/office/officeart/2005/8/layout/bProcess3"/>
    <dgm:cxn modelId="{34BA5998-2C1D-41B9-B376-CE302D3968F0}" type="presParOf" srcId="{F718DBC6-DDCC-4389-AB70-9AF1123C4CDB}" destId="{C064D0D6-208D-4460-A15F-9D09B49937A4}" srcOrd="6" destOrd="0" presId="urn:microsoft.com/office/officeart/2005/8/layout/bProcess3"/>
    <dgm:cxn modelId="{9A2EF7E2-FA52-4B0F-9309-26A9588E7D19}" type="presParOf" srcId="{F718DBC6-DDCC-4389-AB70-9AF1123C4CDB}" destId="{5E886D89-1401-4C4C-A104-82D2EF1C6FFD}" srcOrd="7" destOrd="0" presId="urn:microsoft.com/office/officeart/2005/8/layout/bProcess3"/>
    <dgm:cxn modelId="{A59D8882-2BEB-4489-8030-F2253C01DDA0}" type="presParOf" srcId="{5E886D89-1401-4C4C-A104-82D2EF1C6FFD}" destId="{9F591A3E-18BC-4DFD-929B-422850C1ACF6}" srcOrd="0" destOrd="0" presId="urn:microsoft.com/office/officeart/2005/8/layout/bProcess3"/>
    <dgm:cxn modelId="{28A83D59-1B51-4678-B4C6-27B8C3D83402}" type="presParOf" srcId="{F718DBC6-DDCC-4389-AB70-9AF1123C4CDB}" destId="{D0E0D5F7-CB32-41A2-8DCB-475B39CA5720}" srcOrd="8" destOrd="0" presId="urn:microsoft.com/office/officeart/2005/8/layout/bProcess3"/>
    <dgm:cxn modelId="{2C1D794C-8966-4094-BE03-E8AE950030CE}" type="presParOf" srcId="{F718DBC6-DDCC-4389-AB70-9AF1123C4CDB}" destId="{DFD01ADB-5CE6-4E37-9812-4EB098C732BB}" srcOrd="9" destOrd="0" presId="urn:microsoft.com/office/officeart/2005/8/layout/bProcess3"/>
    <dgm:cxn modelId="{F48FC816-A8B1-4143-B269-BDC5859A27BF}" type="presParOf" srcId="{DFD01ADB-5CE6-4E37-9812-4EB098C732BB}" destId="{473629CA-C259-4AAE-A5B5-2ED887FB9F20}" srcOrd="0" destOrd="0" presId="urn:microsoft.com/office/officeart/2005/8/layout/bProcess3"/>
    <dgm:cxn modelId="{44B18684-9F31-4FF2-9A06-0BDDE0EA8E66}" type="presParOf" srcId="{F718DBC6-DDCC-4389-AB70-9AF1123C4CDB}" destId="{2CBD1E82-631E-40E8-831A-0E813ABA4032}" srcOrd="10"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2F037-28A5-41E5-9E2E-285CFE070959}">
      <dsp:nvSpPr>
        <dsp:cNvPr id="0" name=""/>
        <dsp:cNvSpPr/>
      </dsp:nvSpPr>
      <dsp:spPr>
        <a:xfrm>
          <a:off x="3291050" y="1512043"/>
          <a:ext cx="703891" cy="91440"/>
        </a:xfrm>
        <a:custGeom>
          <a:avLst/>
          <a:gdLst/>
          <a:ahLst/>
          <a:cxnLst/>
          <a:rect l="0" t="0" r="0" b="0"/>
          <a:pathLst>
            <a:path>
              <a:moveTo>
                <a:pt x="0" y="45720"/>
              </a:moveTo>
              <a:lnTo>
                <a:pt x="70389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624633" y="1553976"/>
        <a:ext cx="36724" cy="7573"/>
      </dsp:txXfrm>
    </dsp:sp>
    <dsp:sp modelId="{775CDE81-4092-457E-8071-055FF12F2682}">
      <dsp:nvSpPr>
        <dsp:cNvPr id="0" name=""/>
        <dsp:cNvSpPr/>
      </dsp:nvSpPr>
      <dsp:spPr>
        <a:xfrm>
          <a:off x="0" y="569908"/>
          <a:ext cx="3292850" cy="1975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kern="1200" dirty="0" smtClean="0"/>
            <a:t>December 5-February 5</a:t>
          </a:r>
          <a:endParaRPr lang="en-US" sz="2100" kern="1200" dirty="0"/>
        </a:p>
        <a:p>
          <a:pPr marL="171450" lvl="1" indent="-171450" algn="l" defTabSz="711200">
            <a:lnSpc>
              <a:spcPct val="90000"/>
            </a:lnSpc>
            <a:spcBef>
              <a:spcPct val="0"/>
            </a:spcBef>
            <a:spcAft>
              <a:spcPct val="15000"/>
            </a:spcAft>
            <a:buChar char="••"/>
          </a:pPr>
          <a:r>
            <a:rPr lang="en-US" sz="1600" kern="1200" dirty="0" smtClean="0"/>
            <a:t>Request for Applications in Zoom Grants</a:t>
          </a:r>
          <a:endParaRPr lang="en-US" sz="1600" kern="1200" dirty="0"/>
        </a:p>
        <a:p>
          <a:pPr marL="171450" lvl="1" indent="-171450" algn="l" defTabSz="711200">
            <a:lnSpc>
              <a:spcPct val="90000"/>
            </a:lnSpc>
            <a:spcBef>
              <a:spcPct val="0"/>
            </a:spcBef>
            <a:spcAft>
              <a:spcPct val="15000"/>
            </a:spcAft>
            <a:buChar char="••"/>
          </a:pPr>
          <a:r>
            <a:rPr lang="en-US" sz="1600" kern="1200" dirty="0" smtClean="0"/>
            <a:t>Application due date February 5</a:t>
          </a:r>
          <a:endParaRPr lang="en-US" sz="1600" kern="1200" dirty="0"/>
        </a:p>
      </dsp:txBody>
      <dsp:txXfrm>
        <a:off x="0" y="569908"/>
        <a:ext cx="3292850" cy="1975710"/>
      </dsp:txXfrm>
    </dsp:sp>
    <dsp:sp modelId="{896BBC12-10CA-456E-823A-B7AE9FDBFB9E}">
      <dsp:nvSpPr>
        <dsp:cNvPr id="0" name=""/>
        <dsp:cNvSpPr/>
      </dsp:nvSpPr>
      <dsp:spPr>
        <a:xfrm>
          <a:off x="7318392" y="1512043"/>
          <a:ext cx="607982" cy="91440"/>
        </a:xfrm>
        <a:custGeom>
          <a:avLst/>
          <a:gdLst/>
          <a:ahLst/>
          <a:cxnLst/>
          <a:rect l="0" t="0" r="0" b="0"/>
          <a:pathLst>
            <a:path>
              <a:moveTo>
                <a:pt x="0" y="45720"/>
              </a:moveTo>
              <a:lnTo>
                <a:pt x="60798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606418" y="1553976"/>
        <a:ext cx="31929" cy="7573"/>
      </dsp:txXfrm>
    </dsp:sp>
    <dsp:sp modelId="{ED2FE447-7F81-41E3-8475-7C176F521D64}">
      <dsp:nvSpPr>
        <dsp:cNvPr id="0" name=""/>
        <dsp:cNvSpPr/>
      </dsp:nvSpPr>
      <dsp:spPr>
        <a:xfrm>
          <a:off x="4027341" y="569908"/>
          <a:ext cx="3292850" cy="1975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kern="1200" dirty="0" smtClean="0"/>
            <a:t>February and March 2018</a:t>
          </a:r>
          <a:endParaRPr lang="en-US" sz="2100" kern="1200" dirty="0"/>
        </a:p>
        <a:p>
          <a:pPr marL="171450" lvl="1" indent="-171450" algn="l" defTabSz="711200">
            <a:lnSpc>
              <a:spcPct val="90000"/>
            </a:lnSpc>
            <a:spcBef>
              <a:spcPct val="0"/>
            </a:spcBef>
            <a:spcAft>
              <a:spcPct val="15000"/>
            </a:spcAft>
            <a:buChar char="••"/>
          </a:pPr>
          <a:r>
            <a:rPr lang="en-US" sz="1600" kern="1200" dirty="0" smtClean="0"/>
            <a:t>The Committees meet and applicant presentations</a:t>
          </a:r>
          <a:endParaRPr lang="en-US" sz="1600" kern="1200" dirty="0"/>
        </a:p>
      </dsp:txBody>
      <dsp:txXfrm>
        <a:off x="4027341" y="569908"/>
        <a:ext cx="3292850" cy="1975710"/>
      </dsp:txXfrm>
    </dsp:sp>
    <dsp:sp modelId="{3C08A6FA-55B3-43E9-B2BE-A5B34628776F}">
      <dsp:nvSpPr>
        <dsp:cNvPr id="0" name=""/>
        <dsp:cNvSpPr/>
      </dsp:nvSpPr>
      <dsp:spPr>
        <a:xfrm>
          <a:off x="1670188" y="2543818"/>
          <a:ext cx="7935011" cy="615202"/>
        </a:xfrm>
        <a:custGeom>
          <a:avLst/>
          <a:gdLst/>
          <a:ahLst/>
          <a:cxnLst/>
          <a:rect l="0" t="0" r="0" b="0"/>
          <a:pathLst>
            <a:path>
              <a:moveTo>
                <a:pt x="7935011" y="0"/>
              </a:moveTo>
              <a:lnTo>
                <a:pt x="7935011" y="324701"/>
              </a:lnTo>
              <a:lnTo>
                <a:pt x="0" y="324701"/>
              </a:lnTo>
              <a:lnTo>
                <a:pt x="0" y="615202"/>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438662" y="2847632"/>
        <a:ext cx="398062" cy="7573"/>
      </dsp:txXfrm>
    </dsp:sp>
    <dsp:sp modelId="{44E36ECF-086E-403D-9B49-218368EE9F97}">
      <dsp:nvSpPr>
        <dsp:cNvPr id="0" name=""/>
        <dsp:cNvSpPr/>
      </dsp:nvSpPr>
      <dsp:spPr>
        <a:xfrm>
          <a:off x="7958774" y="569908"/>
          <a:ext cx="3292850" cy="1975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kern="1200" dirty="0" smtClean="0"/>
            <a:t>April-June 2018</a:t>
          </a:r>
          <a:endParaRPr lang="en-US" sz="2100" kern="1200" dirty="0"/>
        </a:p>
        <a:p>
          <a:pPr marL="171450" lvl="1" indent="-171450" algn="l" defTabSz="711200">
            <a:lnSpc>
              <a:spcPct val="90000"/>
            </a:lnSpc>
            <a:spcBef>
              <a:spcPct val="0"/>
            </a:spcBef>
            <a:spcAft>
              <a:spcPct val="15000"/>
            </a:spcAft>
            <a:buChar char="••"/>
          </a:pPr>
          <a:r>
            <a:rPr lang="en-US" sz="1600" kern="1200" dirty="0" smtClean="0"/>
            <a:t>County Budget Process including Council Work Sessions.</a:t>
          </a:r>
          <a:endParaRPr lang="en-US" sz="1600" kern="1200" dirty="0"/>
        </a:p>
        <a:p>
          <a:pPr marL="171450" lvl="1" indent="-171450" algn="l" defTabSz="711200">
            <a:lnSpc>
              <a:spcPct val="90000"/>
            </a:lnSpc>
            <a:spcBef>
              <a:spcPct val="0"/>
            </a:spcBef>
            <a:spcAft>
              <a:spcPct val="15000"/>
            </a:spcAft>
            <a:buChar char="••"/>
          </a:pPr>
          <a:r>
            <a:rPr lang="en-US" sz="1600" kern="1200" dirty="0" smtClean="0"/>
            <a:t>Budget Hearing</a:t>
          </a:r>
          <a:endParaRPr lang="en-US" sz="1600" kern="1200" dirty="0"/>
        </a:p>
        <a:p>
          <a:pPr marL="171450" lvl="1" indent="-171450" algn="l" defTabSz="711200">
            <a:lnSpc>
              <a:spcPct val="90000"/>
            </a:lnSpc>
            <a:spcBef>
              <a:spcPct val="0"/>
            </a:spcBef>
            <a:spcAft>
              <a:spcPct val="15000"/>
            </a:spcAft>
            <a:buChar char="••"/>
          </a:pPr>
          <a:r>
            <a:rPr lang="en-US" sz="1600" kern="1200" dirty="0" smtClean="0"/>
            <a:t>Three Readings of the Budget</a:t>
          </a:r>
          <a:endParaRPr lang="en-US" sz="1600" kern="1200" dirty="0"/>
        </a:p>
      </dsp:txBody>
      <dsp:txXfrm>
        <a:off x="7958774" y="569908"/>
        <a:ext cx="3292850" cy="1975710"/>
      </dsp:txXfrm>
    </dsp:sp>
    <dsp:sp modelId="{5E886D89-1401-4C4C-A104-82D2EF1C6FFD}">
      <dsp:nvSpPr>
        <dsp:cNvPr id="0" name=""/>
        <dsp:cNvSpPr/>
      </dsp:nvSpPr>
      <dsp:spPr>
        <a:xfrm>
          <a:off x="3314813" y="4133555"/>
          <a:ext cx="776016" cy="91440"/>
        </a:xfrm>
        <a:custGeom>
          <a:avLst/>
          <a:gdLst/>
          <a:ahLst/>
          <a:cxnLst/>
          <a:rect l="0" t="0" r="0" b="0"/>
          <a:pathLst>
            <a:path>
              <a:moveTo>
                <a:pt x="0" y="45720"/>
              </a:moveTo>
              <a:lnTo>
                <a:pt x="776016"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682656" y="4175489"/>
        <a:ext cx="40330" cy="7573"/>
      </dsp:txXfrm>
    </dsp:sp>
    <dsp:sp modelId="{C064D0D6-208D-4460-A15F-9D09B49937A4}">
      <dsp:nvSpPr>
        <dsp:cNvPr id="0" name=""/>
        <dsp:cNvSpPr/>
      </dsp:nvSpPr>
      <dsp:spPr>
        <a:xfrm>
          <a:off x="23762" y="3191420"/>
          <a:ext cx="3292850" cy="1975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kern="1200" dirty="0" smtClean="0"/>
            <a:t>June 2018</a:t>
          </a:r>
          <a:endParaRPr lang="en-US" sz="2100" kern="1200" dirty="0"/>
        </a:p>
        <a:p>
          <a:pPr marL="171450" lvl="1" indent="-171450" algn="l" defTabSz="711200">
            <a:lnSpc>
              <a:spcPct val="90000"/>
            </a:lnSpc>
            <a:spcBef>
              <a:spcPct val="0"/>
            </a:spcBef>
            <a:spcAft>
              <a:spcPct val="15000"/>
            </a:spcAft>
            <a:buChar char="••"/>
          </a:pPr>
          <a:r>
            <a:rPr lang="en-US" sz="1600" kern="1200" dirty="0" smtClean="0"/>
            <a:t>Grant Award Notifications</a:t>
          </a:r>
          <a:endParaRPr lang="en-US" sz="1600" kern="1200" dirty="0"/>
        </a:p>
      </dsp:txBody>
      <dsp:txXfrm>
        <a:off x="23762" y="3191420"/>
        <a:ext cx="3292850" cy="1975710"/>
      </dsp:txXfrm>
    </dsp:sp>
    <dsp:sp modelId="{DFD01ADB-5CE6-4E37-9812-4EB098C732BB}">
      <dsp:nvSpPr>
        <dsp:cNvPr id="0" name=""/>
        <dsp:cNvSpPr/>
      </dsp:nvSpPr>
      <dsp:spPr>
        <a:xfrm>
          <a:off x="7414280" y="4133555"/>
          <a:ext cx="607982" cy="91440"/>
        </a:xfrm>
        <a:custGeom>
          <a:avLst/>
          <a:gdLst/>
          <a:ahLst/>
          <a:cxnLst/>
          <a:rect l="0" t="0" r="0" b="0"/>
          <a:pathLst>
            <a:path>
              <a:moveTo>
                <a:pt x="0" y="45720"/>
              </a:moveTo>
              <a:lnTo>
                <a:pt x="60798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702306" y="4175489"/>
        <a:ext cx="31929" cy="7573"/>
      </dsp:txXfrm>
    </dsp:sp>
    <dsp:sp modelId="{D0E0D5F7-CB32-41A2-8DCB-475B39CA5720}">
      <dsp:nvSpPr>
        <dsp:cNvPr id="0" name=""/>
        <dsp:cNvSpPr/>
      </dsp:nvSpPr>
      <dsp:spPr>
        <a:xfrm>
          <a:off x="4123229" y="3191420"/>
          <a:ext cx="3292850" cy="1975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kern="1200" dirty="0" smtClean="0"/>
            <a:t>July 1, 2018- June 30, 2019</a:t>
          </a:r>
          <a:endParaRPr lang="en-US" sz="2100" kern="1200" dirty="0"/>
        </a:p>
        <a:p>
          <a:pPr marL="171450" lvl="1" indent="-171450" algn="l" defTabSz="711200">
            <a:lnSpc>
              <a:spcPct val="90000"/>
            </a:lnSpc>
            <a:spcBef>
              <a:spcPct val="0"/>
            </a:spcBef>
            <a:spcAft>
              <a:spcPct val="15000"/>
            </a:spcAft>
            <a:buChar char="••"/>
          </a:pPr>
          <a:r>
            <a:rPr lang="en-US" sz="1600" kern="1200" dirty="0" smtClean="0"/>
            <a:t>Grant Period/Fiscal Year </a:t>
          </a:r>
          <a:endParaRPr lang="en-US" sz="1600" kern="1200" dirty="0"/>
        </a:p>
      </dsp:txBody>
      <dsp:txXfrm>
        <a:off x="4123229" y="3191420"/>
        <a:ext cx="3292850" cy="1975710"/>
      </dsp:txXfrm>
    </dsp:sp>
    <dsp:sp modelId="{2CBD1E82-631E-40E8-831A-0E813ABA4032}">
      <dsp:nvSpPr>
        <dsp:cNvPr id="0" name=""/>
        <dsp:cNvSpPr/>
      </dsp:nvSpPr>
      <dsp:spPr>
        <a:xfrm>
          <a:off x="8054662" y="3191420"/>
          <a:ext cx="3292850" cy="1975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lvl="0" algn="l" defTabSz="933450">
            <a:lnSpc>
              <a:spcPct val="90000"/>
            </a:lnSpc>
            <a:spcBef>
              <a:spcPct val="0"/>
            </a:spcBef>
            <a:spcAft>
              <a:spcPct val="35000"/>
            </a:spcAft>
          </a:pPr>
          <a:r>
            <a:rPr lang="en-US" sz="2100" kern="1200" dirty="0" smtClean="0"/>
            <a:t>Reporting</a:t>
          </a:r>
          <a:endParaRPr lang="en-US" sz="2100" kern="1200" dirty="0"/>
        </a:p>
        <a:p>
          <a:pPr marL="171450" lvl="1" indent="-171450" algn="l" defTabSz="711200">
            <a:lnSpc>
              <a:spcPct val="90000"/>
            </a:lnSpc>
            <a:spcBef>
              <a:spcPct val="0"/>
            </a:spcBef>
            <a:spcAft>
              <a:spcPct val="15000"/>
            </a:spcAft>
            <a:buChar char="••"/>
          </a:pPr>
          <a:r>
            <a:rPr lang="en-US" sz="1600" kern="1200" dirty="0" smtClean="0"/>
            <a:t>Mid Year Report Due January 31, 2019</a:t>
          </a:r>
          <a:endParaRPr lang="en-US" sz="1600" kern="1200" dirty="0"/>
        </a:p>
        <a:p>
          <a:pPr marL="171450" lvl="1" indent="-171450" algn="l" defTabSz="711200">
            <a:lnSpc>
              <a:spcPct val="90000"/>
            </a:lnSpc>
            <a:spcBef>
              <a:spcPct val="0"/>
            </a:spcBef>
            <a:spcAft>
              <a:spcPct val="15000"/>
            </a:spcAft>
            <a:buChar char="••"/>
          </a:pPr>
          <a:r>
            <a:rPr lang="en-US" sz="1600" kern="1200" dirty="0" smtClean="0"/>
            <a:t>Final Report Due July 31, 2019</a:t>
          </a:r>
          <a:endParaRPr lang="en-US" sz="1600" kern="1200" dirty="0"/>
        </a:p>
      </dsp:txBody>
      <dsp:txXfrm>
        <a:off x="8054662" y="3191420"/>
        <a:ext cx="3292850" cy="197571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057DCF1-C00F-4BEA-BAD5-C8018D950482}" type="datetimeFigureOut">
              <a:rPr lang="en-US" smtClean="0"/>
              <a:t>12/20/2017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BEF58B2-52A5-4189-A8CD-671D69F1E21C}" type="slidenum">
              <a:rPr lang="en-US" smtClean="0"/>
              <a:t>‹#›</a:t>
            </a:fld>
            <a:endParaRPr lang="en-US" dirty="0"/>
          </a:p>
        </p:txBody>
      </p:sp>
    </p:spTree>
    <p:extLst>
      <p:ext uri="{BB962C8B-B14F-4D97-AF65-F5344CB8AC3E}">
        <p14:creationId xmlns:p14="http://schemas.microsoft.com/office/powerpoint/2010/main" val="39965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a:t>
            </a:fld>
            <a:endParaRPr lang="en-US" dirty="0"/>
          </a:p>
        </p:txBody>
      </p:sp>
    </p:spTree>
    <p:extLst>
      <p:ext uri="{BB962C8B-B14F-4D97-AF65-F5344CB8AC3E}">
        <p14:creationId xmlns:p14="http://schemas.microsoft.com/office/powerpoint/2010/main" val="3088489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13</a:t>
            </a:fld>
            <a:endParaRPr lang="en-US" dirty="0"/>
          </a:p>
        </p:txBody>
      </p:sp>
    </p:spTree>
    <p:extLst>
      <p:ext uri="{BB962C8B-B14F-4D97-AF65-F5344CB8AC3E}">
        <p14:creationId xmlns:p14="http://schemas.microsoft.com/office/powerpoint/2010/main" val="885065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14</a:t>
            </a:fld>
            <a:endParaRPr lang="en-US" dirty="0"/>
          </a:p>
        </p:txBody>
      </p:sp>
    </p:spTree>
    <p:extLst>
      <p:ext uri="{BB962C8B-B14F-4D97-AF65-F5344CB8AC3E}">
        <p14:creationId xmlns:p14="http://schemas.microsoft.com/office/powerpoint/2010/main" val="1312761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15</a:t>
            </a:fld>
            <a:endParaRPr lang="en-US" dirty="0"/>
          </a:p>
        </p:txBody>
      </p:sp>
    </p:spTree>
    <p:extLst>
      <p:ext uri="{BB962C8B-B14F-4D97-AF65-F5344CB8AC3E}">
        <p14:creationId xmlns:p14="http://schemas.microsoft.com/office/powerpoint/2010/main" val="3647113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16</a:t>
            </a:fld>
            <a:endParaRPr lang="en-US" dirty="0"/>
          </a:p>
        </p:txBody>
      </p:sp>
    </p:spTree>
    <p:extLst>
      <p:ext uri="{BB962C8B-B14F-4D97-AF65-F5344CB8AC3E}">
        <p14:creationId xmlns:p14="http://schemas.microsoft.com/office/powerpoint/2010/main" val="4244584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17</a:t>
            </a:fld>
            <a:endParaRPr lang="en-US" dirty="0"/>
          </a:p>
        </p:txBody>
      </p:sp>
    </p:spTree>
    <p:extLst>
      <p:ext uri="{BB962C8B-B14F-4D97-AF65-F5344CB8AC3E}">
        <p14:creationId xmlns:p14="http://schemas.microsoft.com/office/powerpoint/2010/main" val="1165142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18</a:t>
            </a:fld>
            <a:endParaRPr lang="en-US" dirty="0"/>
          </a:p>
        </p:txBody>
      </p:sp>
    </p:spTree>
    <p:extLst>
      <p:ext uri="{BB962C8B-B14F-4D97-AF65-F5344CB8AC3E}">
        <p14:creationId xmlns:p14="http://schemas.microsoft.com/office/powerpoint/2010/main" val="4054684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19</a:t>
            </a:fld>
            <a:endParaRPr lang="en-US" dirty="0"/>
          </a:p>
        </p:txBody>
      </p:sp>
    </p:spTree>
    <p:extLst>
      <p:ext uri="{BB962C8B-B14F-4D97-AF65-F5344CB8AC3E}">
        <p14:creationId xmlns:p14="http://schemas.microsoft.com/office/powerpoint/2010/main" val="4192574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20</a:t>
            </a:fld>
            <a:endParaRPr lang="en-US" dirty="0"/>
          </a:p>
        </p:txBody>
      </p:sp>
    </p:spTree>
    <p:extLst>
      <p:ext uri="{BB962C8B-B14F-4D97-AF65-F5344CB8AC3E}">
        <p14:creationId xmlns:p14="http://schemas.microsoft.com/office/powerpoint/2010/main" val="4046710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EF58B2-52A5-4189-A8CD-671D69F1E21C}" type="slidenum">
              <a:rPr lang="en-US" smtClean="0"/>
              <a:t>2</a:t>
            </a:fld>
            <a:endParaRPr lang="en-US" dirty="0"/>
          </a:p>
        </p:txBody>
      </p:sp>
    </p:spTree>
    <p:extLst>
      <p:ext uri="{BB962C8B-B14F-4D97-AF65-F5344CB8AC3E}">
        <p14:creationId xmlns:p14="http://schemas.microsoft.com/office/powerpoint/2010/main" val="392752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4</a:t>
            </a:fld>
            <a:endParaRPr lang="en-US" dirty="0"/>
          </a:p>
        </p:txBody>
      </p:sp>
    </p:spTree>
    <p:extLst>
      <p:ext uri="{BB962C8B-B14F-4D97-AF65-F5344CB8AC3E}">
        <p14:creationId xmlns:p14="http://schemas.microsoft.com/office/powerpoint/2010/main" val="4028247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6</a:t>
            </a:fld>
            <a:endParaRPr lang="en-US" dirty="0"/>
          </a:p>
        </p:txBody>
      </p:sp>
    </p:spTree>
    <p:extLst>
      <p:ext uri="{BB962C8B-B14F-4D97-AF65-F5344CB8AC3E}">
        <p14:creationId xmlns:p14="http://schemas.microsoft.com/office/powerpoint/2010/main" val="538427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7</a:t>
            </a:fld>
            <a:endParaRPr lang="en-US" dirty="0"/>
          </a:p>
        </p:txBody>
      </p:sp>
    </p:spTree>
    <p:extLst>
      <p:ext uri="{BB962C8B-B14F-4D97-AF65-F5344CB8AC3E}">
        <p14:creationId xmlns:p14="http://schemas.microsoft.com/office/powerpoint/2010/main" val="700243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9</a:t>
            </a:fld>
            <a:endParaRPr lang="en-US" dirty="0"/>
          </a:p>
        </p:txBody>
      </p:sp>
    </p:spTree>
    <p:extLst>
      <p:ext uri="{BB962C8B-B14F-4D97-AF65-F5344CB8AC3E}">
        <p14:creationId xmlns:p14="http://schemas.microsoft.com/office/powerpoint/2010/main" val="1147827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10</a:t>
            </a:fld>
            <a:endParaRPr lang="en-US" dirty="0"/>
          </a:p>
        </p:txBody>
      </p:sp>
    </p:spTree>
    <p:extLst>
      <p:ext uri="{BB962C8B-B14F-4D97-AF65-F5344CB8AC3E}">
        <p14:creationId xmlns:p14="http://schemas.microsoft.com/office/powerpoint/2010/main" val="3460509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11</a:t>
            </a:fld>
            <a:endParaRPr lang="en-US" dirty="0"/>
          </a:p>
        </p:txBody>
      </p:sp>
    </p:spTree>
    <p:extLst>
      <p:ext uri="{BB962C8B-B14F-4D97-AF65-F5344CB8AC3E}">
        <p14:creationId xmlns:p14="http://schemas.microsoft.com/office/powerpoint/2010/main" val="4229109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238A5-B3C9-43B0-B2F5-952DDF511A04}" type="slidenum">
              <a:rPr lang="en-US" smtClean="0"/>
              <a:pPr/>
              <a:t>12</a:t>
            </a:fld>
            <a:endParaRPr lang="en-US" dirty="0"/>
          </a:p>
        </p:txBody>
      </p:sp>
    </p:spTree>
    <p:extLst>
      <p:ext uri="{BB962C8B-B14F-4D97-AF65-F5344CB8AC3E}">
        <p14:creationId xmlns:p14="http://schemas.microsoft.com/office/powerpoint/2010/main" val="30367981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208745-3DC1-4DD8-B752-C42162BF3C5A}" type="slidenum">
              <a:rPr lang="en-US" smtClean="0"/>
              <a:t>‹#›</a:t>
            </a:fld>
            <a:endParaRPr lang="en-US" dirty="0"/>
          </a:p>
        </p:txBody>
      </p:sp>
    </p:spTree>
    <p:custDataLst>
      <p:tags r:id="rId1"/>
    </p:custDataLst>
    <p:extLst>
      <p:ext uri="{BB962C8B-B14F-4D97-AF65-F5344CB8AC3E}">
        <p14:creationId xmlns:p14="http://schemas.microsoft.com/office/powerpoint/2010/main" val="3434888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208745-3DC1-4DD8-B752-C42162BF3C5A}" type="slidenum">
              <a:rPr lang="en-US" smtClean="0"/>
              <a:t>‹#›</a:t>
            </a:fld>
            <a:endParaRPr lang="en-US" dirty="0"/>
          </a:p>
        </p:txBody>
      </p:sp>
    </p:spTree>
    <p:extLst>
      <p:ext uri="{BB962C8B-B14F-4D97-AF65-F5344CB8AC3E}">
        <p14:creationId xmlns:p14="http://schemas.microsoft.com/office/powerpoint/2010/main" val="154501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208745-3DC1-4DD8-B752-C42162BF3C5A}" type="slidenum">
              <a:rPr lang="en-US" smtClean="0"/>
              <a:t>‹#›</a:t>
            </a:fld>
            <a:endParaRPr lang="en-US" dirty="0"/>
          </a:p>
        </p:txBody>
      </p:sp>
    </p:spTree>
    <p:extLst>
      <p:ext uri="{BB962C8B-B14F-4D97-AF65-F5344CB8AC3E}">
        <p14:creationId xmlns:p14="http://schemas.microsoft.com/office/powerpoint/2010/main" val="565571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A49418-AC4A-45B9-9067-ADD803CA430E}" type="slidenum">
              <a:rPr lang="en-US" smtClean="0"/>
              <a:pPr/>
              <a:t>‹#›</a:t>
            </a:fld>
            <a:endParaRPr lang="en-US" dirty="0"/>
          </a:p>
        </p:txBody>
      </p:sp>
      <p:sp>
        <p:nvSpPr>
          <p:cNvPr id="8" name="Rectangle 7"/>
          <p:cNvSpPr/>
          <p:nvPr userDrawn="1"/>
        </p:nvSpPr>
        <p:spPr>
          <a:xfrm>
            <a:off x="0" y="0"/>
            <a:ext cx="12192000" cy="6273800"/>
          </a:xfrm>
          <a:prstGeom prst="rect">
            <a:avLst/>
          </a:prstGeom>
          <a:solidFill>
            <a:srgbClr val="8C8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83433" y="6212689"/>
            <a:ext cx="657186" cy="657186"/>
          </a:xfrm>
          <a:prstGeom prst="rect">
            <a:avLst/>
          </a:prstGeom>
        </p:spPr>
      </p:pic>
      <p:sp>
        <p:nvSpPr>
          <p:cNvPr id="11" name="Text Placeholder 2"/>
          <p:cNvSpPr txBox="1">
            <a:spLocks/>
          </p:cNvSpPr>
          <p:nvPr userDrawn="1"/>
        </p:nvSpPr>
        <p:spPr>
          <a:xfrm>
            <a:off x="1625600" y="5199863"/>
            <a:ext cx="10363200" cy="1500188"/>
          </a:xfrm>
          <a:prstGeom prst="rect">
            <a:avLst/>
          </a:prstGeom>
        </p:spPr>
        <p:txBody>
          <a:bodyPr/>
          <a:lstStyle>
            <a:lvl1pPr marL="259099" indent="-259099" algn="l" defTabSz="690931"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61382" indent="-215916" algn="l" defTabSz="690931"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63664" indent="-172733" algn="l" defTabSz="690931"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9130" indent="-172733" algn="l" defTabSz="690931"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54595" indent="-172733" algn="l" defTabSz="690931"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900061" indent="-172733" algn="l" defTabSz="69093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45526" indent="-172733" algn="l" defTabSz="690931"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90992" indent="-172733" algn="l" defTabSz="690931"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36457" indent="-172733" algn="l" defTabSz="69093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pPr>
            <a:endParaRPr lang="en-US" sz="2133" i="1" dirty="0">
              <a:solidFill>
                <a:schemeClr val="bg1"/>
              </a:solidFill>
            </a:endParaRPr>
          </a:p>
        </p:txBody>
      </p:sp>
      <p:sp>
        <p:nvSpPr>
          <p:cNvPr id="18" name="Text Placeholder 17"/>
          <p:cNvSpPr>
            <a:spLocks noGrp="1"/>
          </p:cNvSpPr>
          <p:nvPr>
            <p:ph type="body" sz="quarter" idx="13"/>
          </p:nvPr>
        </p:nvSpPr>
        <p:spPr>
          <a:xfrm>
            <a:off x="793344" y="3105664"/>
            <a:ext cx="10363200" cy="1828800"/>
          </a:xfrm>
        </p:spPr>
        <p:txBody>
          <a:bodyPr>
            <a:normAutofit/>
          </a:bodyPr>
          <a:lstStyle>
            <a:lvl1pPr marL="0" indent="0">
              <a:buNone/>
              <a:defRPr sz="8800" b="1">
                <a:solidFill>
                  <a:schemeClr val="bg1"/>
                </a:solidFill>
                <a:latin typeface="Century Gothic" panose="020B0502020202020204" pitchFamily="34" charset="0"/>
              </a:defRPr>
            </a:lvl1pPr>
            <a:lvl5pPr marL="1842437" indent="0">
              <a:buNone/>
              <a:defRPr b="1"/>
            </a:lvl5pPr>
          </a:lstStyle>
          <a:p>
            <a:pPr lvl="0"/>
            <a:endParaRPr lang="en-US" dirty="0"/>
          </a:p>
        </p:txBody>
      </p:sp>
      <p:sp>
        <p:nvSpPr>
          <p:cNvPr id="20" name="Text Placeholder 19"/>
          <p:cNvSpPr>
            <a:spLocks noGrp="1"/>
          </p:cNvSpPr>
          <p:nvPr>
            <p:ph type="body" sz="quarter" idx="14"/>
          </p:nvPr>
        </p:nvSpPr>
        <p:spPr>
          <a:xfrm>
            <a:off x="1631002" y="5163839"/>
            <a:ext cx="9544996" cy="703560"/>
          </a:xfrm>
        </p:spPr>
        <p:txBody>
          <a:bodyPr>
            <a:normAutofit/>
          </a:bodyPr>
          <a:lstStyle>
            <a:lvl1pPr marL="0" indent="0">
              <a:buNone/>
              <a:defRPr sz="1867" i="1">
                <a:solidFill>
                  <a:schemeClr val="bg1"/>
                </a:solidFill>
              </a:defRPr>
            </a:lvl1pPr>
          </a:lstStyle>
          <a:p>
            <a:pPr lvl="0"/>
            <a:endParaRPr lang="en-US" dirty="0"/>
          </a:p>
        </p:txBody>
      </p:sp>
    </p:spTree>
    <p:custDataLst>
      <p:tags r:id="rId1"/>
    </p:custDataLst>
    <p:extLst>
      <p:ext uri="{BB962C8B-B14F-4D97-AF65-F5344CB8AC3E}">
        <p14:creationId xmlns:p14="http://schemas.microsoft.com/office/powerpoint/2010/main" val="27793093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p:txBody>
          <a:bodyPr/>
          <a:lstStyle/>
          <a:p>
            <a:r>
              <a:rPr lang="en-US" dirty="0" smtClean="0"/>
              <a:t>Click to edit Master title style</a:t>
            </a:r>
            <a:endParaRPr lang="en-US" dirty="0"/>
          </a:p>
        </p:txBody>
      </p:sp>
      <p:grpSp>
        <p:nvGrpSpPr>
          <p:cNvPr id="2" name="Group 1"/>
          <p:cNvGrpSpPr/>
          <p:nvPr userDrawn="1"/>
        </p:nvGrpSpPr>
        <p:grpSpPr>
          <a:xfrm>
            <a:off x="917051" y="6174698"/>
            <a:ext cx="10436749" cy="646331"/>
            <a:chOff x="917051" y="6174698"/>
            <a:chExt cx="10436749" cy="646331"/>
          </a:xfrm>
        </p:grpSpPr>
        <p:sp>
          <p:nvSpPr>
            <p:cNvPr id="12" name="Rectangle 11"/>
            <p:cNvSpPr/>
            <p:nvPr userDrawn="1"/>
          </p:nvSpPr>
          <p:spPr>
            <a:xfrm>
              <a:off x="917051" y="6174698"/>
              <a:ext cx="10436749" cy="646331"/>
            </a:xfrm>
            <a:prstGeom prst="rect">
              <a:avLst/>
            </a:prstGeom>
            <a:solidFill>
              <a:schemeClr val="bg1">
                <a:lumMod val="85000"/>
              </a:schemeClr>
            </a:solidFill>
          </p:spPr>
          <p:txBody>
            <a:bodyPr wrap="square" anchor="ctr">
              <a:spAutoFit/>
            </a:bodyPr>
            <a:lstStyle/>
            <a:p>
              <a:r>
                <a:rPr lang="en-US" dirty="0" smtClean="0">
                  <a:solidFill>
                    <a:schemeClr val="tx1"/>
                  </a:solidFill>
                  <a:latin typeface="+mn-lt"/>
                </a:rPr>
                <a:t>Richland County, Office of Budget and Grants Management</a:t>
              </a:r>
            </a:p>
            <a:p>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82326" y="6202627"/>
              <a:ext cx="618402" cy="618402"/>
            </a:xfrm>
            <a:prstGeom prst="rect">
              <a:avLst/>
            </a:prstGeom>
          </p:spPr>
        </p:pic>
      </p:grpSp>
      <p:sp>
        <p:nvSpPr>
          <p:cNvPr id="4" name="TextBox 3"/>
          <p:cNvSpPr txBox="1"/>
          <p:nvPr userDrawn="1"/>
        </p:nvSpPr>
        <p:spPr>
          <a:xfrm>
            <a:off x="11533632" y="6451697"/>
            <a:ext cx="524256" cy="369332"/>
          </a:xfrm>
          <a:prstGeom prst="rect">
            <a:avLst/>
          </a:prstGeom>
          <a:noFill/>
        </p:spPr>
        <p:txBody>
          <a:bodyPr wrap="square" rtlCol="0">
            <a:spAutoFit/>
          </a:bodyPr>
          <a:lstStyle/>
          <a:p>
            <a:fld id="{0A8B0A52-9D10-43AF-9A01-FDBF0AE44F28}" type="slidenum">
              <a:rPr lang="en-US" smtClean="0"/>
              <a:t>‹#›</a:t>
            </a:fld>
            <a:endParaRPr lang="en-US" dirty="0"/>
          </a:p>
        </p:txBody>
      </p:sp>
    </p:spTree>
    <p:custDataLst>
      <p:tags r:id="rId1"/>
    </p:custDataLst>
    <p:extLst>
      <p:ext uri="{BB962C8B-B14F-4D97-AF65-F5344CB8AC3E}">
        <p14:creationId xmlns:p14="http://schemas.microsoft.com/office/powerpoint/2010/main" val="345230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208745-3DC1-4DD8-B752-C42162BF3C5A}" type="slidenum">
              <a:rPr lang="en-US" smtClean="0"/>
              <a:t>‹#›</a:t>
            </a:fld>
            <a:endParaRPr lang="en-US" dirty="0"/>
          </a:p>
        </p:txBody>
      </p:sp>
    </p:spTree>
    <p:extLst>
      <p:ext uri="{BB962C8B-B14F-4D97-AF65-F5344CB8AC3E}">
        <p14:creationId xmlns:p14="http://schemas.microsoft.com/office/powerpoint/2010/main" val="4025634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208745-3DC1-4DD8-B752-C42162BF3C5A}" type="slidenum">
              <a:rPr lang="en-US" smtClean="0"/>
              <a:t>‹#›</a:t>
            </a:fld>
            <a:endParaRPr lang="en-US" dirty="0"/>
          </a:p>
        </p:txBody>
      </p:sp>
    </p:spTree>
    <p:extLst>
      <p:ext uri="{BB962C8B-B14F-4D97-AF65-F5344CB8AC3E}">
        <p14:creationId xmlns:p14="http://schemas.microsoft.com/office/powerpoint/2010/main" val="292738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208745-3DC1-4DD8-B752-C42162BF3C5A}" type="slidenum">
              <a:rPr lang="en-US" smtClean="0"/>
              <a:t>‹#›</a:t>
            </a:fld>
            <a:endParaRPr lang="en-US" dirty="0"/>
          </a:p>
        </p:txBody>
      </p:sp>
    </p:spTree>
    <p:extLst>
      <p:ext uri="{BB962C8B-B14F-4D97-AF65-F5344CB8AC3E}">
        <p14:creationId xmlns:p14="http://schemas.microsoft.com/office/powerpoint/2010/main" val="362314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208745-3DC1-4DD8-B752-C42162BF3C5A}" type="slidenum">
              <a:rPr lang="en-US" smtClean="0"/>
              <a:t>‹#›</a:t>
            </a:fld>
            <a:endParaRPr lang="en-US" dirty="0"/>
          </a:p>
        </p:txBody>
      </p:sp>
    </p:spTree>
    <p:extLst>
      <p:ext uri="{BB962C8B-B14F-4D97-AF65-F5344CB8AC3E}">
        <p14:creationId xmlns:p14="http://schemas.microsoft.com/office/powerpoint/2010/main" val="3423693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511746" y="6356350"/>
            <a:ext cx="2743200" cy="365125"/>
          </a:xfrm>
        </p:spPr>
        <p:txBody>
          <a:bodyPr/>
          <a:lstStyle/>
          <a:p>
            <a:fld id="{BA208745-3DC1-4DD8-B752-C42162BF3C5A}" type="slidenum">
              <a:rPr lang="en-US" smtClean="0"/>
              <a:t>‹#›</a:t>
            </a:fld>
            <a:endParaRPr lang="en-US" dirty="0"/>
          </a:p>
        </p:txBody>
      </p:sp>
    </p:spTree>
    <p:extLst>
      <p:ext uri="{BB962C8B-B14F-4D97-AF65-F5344CB8AC3E}">
        <p14:creationId xmlns:p14="http://schemas.microsoft.com/office/powerpoint/2010/main" val="2956567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208745-3DC1-4DD8-B752-C42162BF3C5A}" type="slidenum">
              <a:rPr lang="en-US" smtClean="0"/>
              <a:t>‹#›</a:t>
            </a:fld>
            <a:endParaRPr lang="en-US" dirty="0"/>
          </a:p>
        </p:txBody>
      </p:sp>
    </p:spTree>
    <p:extLst>
      <p:ext uri="{BB962C8B-B14F-4D97-AF65-F5344CB8AC3E}">
        <p14:creationId xmlns:p14="http://schemas.microsoft.com/office/powerpoint/2010/main" val="260521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208745-3DC1-4DD8-B752-C42162BF3C5A}" type="slidenum">
              <a:rPr lang="en-US" smtClean="0"/>
              <a:t>‹#›</a:t>
            </a:fld>
            <a:endParaRPr lang="en-US" dirty="0"/>
          </a:p>
        </p:txBody>
      </p:sp>
    </p:spTree>
    <p:extLst>
      <p:ext uri="{BB962C8B-B14F-4D97-AF65-F5344CB8AC3E}">
        <p14:creationId xmlns:p14="http://schemas.microsoft.com/office/powerpoint/2010/main" val="9221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07649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594961"/>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08745-3DC1-4DD8-B752-C42162BF3C5A}" type="slidenum">
              <a:rPr lang="en-US" smtClean="0"/>
              <a:t>‹#›</a:t>
            </a:fld>
            <a:endParaRPr lang="en-US" dirty="0"/>
          </a:p>
        </p:txBody>
      </p:sp>
    </p:spTree>
    <p:custDataLst>
      <p:tags r:id="rId14"/>
    </p:custDataLst>
    <p:extLst>
      <p:ext uri="{BB962C8B-B14F-4D97-AF65-F5344CB8AC3E}">
        <p14:creationId xmlns:p14="http://schemas.microsoft.com/office/powerpoint/2010/main" val="4033371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7.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812798" y="1871932"/>
            <a:ext cx="10363200" cy="2314484"/>
          </a:xfrm>
        </p:spPr>
        <p:txBody>
          <a:bodyPr>
            <a:normAutofit fontScale="92500"/>
          </a:bodyPr>
          <a:lstStyle/>
          <a:p>
            <a:r>
              <a:rPr lang="en-US" dirty="0" smtClean="0"/>
              <a:t>RICHLAND COUNTY GRANTS WORKSHOP</a:t>
            </a:r>
            <a:endParaRPr lang="en-US" dirty="0"/>
          </a:p>
        </p:txBody>
      </p:sp>
      <p:sp>
        <p:nvSpPr>
          <p:cNvPr id="3" name="Text Placeholder 2"/>
          <p:cNvSpPr>
            <a:spLocks noGrp="1"/>
          </p:cNvSpPr>
          <p:nvPr>
            <p:ph type="body" sz="quarter" idx="14"/>
          </p:nvPr>
        </p:nvSpPr>
        <p:spPr>
          <a:xfrm>
            <a:off x="1631002" y="5263595"/>
            <a:ext cx="9544996" cy="703560"/>
          </a:xfrm>
        </p:spPr>
        <p:txBody>
          <a:bodyPr>
            <a:normAutofit lnSpcReduction="10000"/>
          </a:bodyPr>
          <a:lstStyle/>
          <a:p>
            <a:r>
              <a:rPr lang="en-US" dirty="0" smtClean="0"/>
              <a:t>James Hayes, Director, Office of Budget and Grants </a:t>
            </a:r>
            <a:r>
              <a:rPr lang="en-US" i="0" dirty="0" smtClean="0"/>
              <a:t>Management</a:t>
            </a:r>
          </a:p>
          <a:p>
            <a:r>
              <a:rPr lang="en-US" dirty="0" smtClean="0"/>
              <a:t>Steven Gaither, Grants Manager, Office of Budget and Grants Management</a:t>
            </a:r>
            <a:endParaRPr lang="en-US" dirty="0"/>
          </a:p>
        </p:txBody>
      </p:sp>
      <p:sp>
        <p:nvSpPr>
          <p:cNvPr id="4" name="TextBox 3"/>
          <p:cNvSpPr txBox="1"/>
          <p:nvPr/>
        </p:nvSpPr>
        <p:spPr>
          <a:xfrm>
            <a:off x="1651000" y="4344778"/>
            <a:ext cx="8331200" cy="461665"/>
          </a:xfrm>
          <a:prstGeom prst="rect">
            <a:avLst/>
          </a:prstGeom>
          <a:noFill/>
        </p:spPr>
        <p:txBody>
          <a:bodyPr wrap="square" rtlCol="0">
            <a:spAutoFit/>
          </a:bodyPr>
          <a:lstStyle/>
          <a:p>
            <a:r>
              <a:rPr lang="en-US" sz="2400" dirty="0" smtClean="0">
                <a:solidFill>
                  <a:schemeClr val="bg1"/>
                </a:solidFill>
              </a:rPr>
              <a:t>December 20, 2017 Richland County Administration Building</a:t>
            </a:r>
            <a:endParaRPr lang="en-US" sz="2400" dirty="0">
              <a:solidFill>
                <a:schemeClr val="bg1"/>
              </a:solidFill>
            </a:endParaRPr>
          </a:p>
        </p:txBody>
      </p:sp>
      <p:sp>
        <p:nvSpPr>
          <p:cNvPr id="6" name="Slide Number Placeholder 5"/>
          <p:cNvSpPr>
            <a:spLocks noGrp="1"/>
          </p:cNvSpPr>
          <p:nvPr>
            <p:ph type="sldNum" sz="quarter" idx="12"/>
          </p:nvPr>
        </p:nvSpPr>
        <p:spPr/>
        <p:txBody>
          <a:bodyPr/>
          <a:lstStyle/>
          <a:p>
            <a:fld id="{8CA49418-AC4A-45B9-9067-ADD803CA430E}" type="slidenum">
              <a:rPr lang="en-US" smtClean="0"/>
              <a:pPr/>
              <a:t>1</a:t>
            </a:fld>
            <a:endParaRPr lang="en-US" dirty="0"/>
          </a:p>
        </p:txBody>
      </p:sp>
    </p:spTree>
    <p:custDataLst>
      <p:tags r:id="rId1"/>
    </p:custDataLst>
    <p:extLst>
      <p:ext uri="{BB962C8B-B14F-4D97-AF65-F5344CB8AC3E}">
        <p14:creationId xmlns:p14="http://schemas.microsoft.com/office/powerpoint/2010/main" val="925543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4099"/>
            <a:ext cx="10515600" cy="1325563"/>
          </a:xfrm>
        </p:spPr>
        <p:txBody>
          <a:bodyPr/>
          <a:lstStyle/>
          <a:p>
            <a:r>
              <a:rPr lang="en-US" dirty="0" smtClean="0"/>
              <a:t>Funding Priorities: A-Tax</a:t>
            </a:r>
            <a:endParaRPr lang="en-US" dirty="0"/>
          </a:p>
        </p:txBody>
      </p:sp>
      <p:sp>
        <p:nvSpPr>
          <p:cNvPr id="5" name="Content Placeholder 4"/>
          <p:cNvSpPr>
            <a:spLocks noGrp="1"/>
          </p:cNvSpPr>
          <p:nvPr>
            <p:ph idx="1"/>
          </p:nvPr>
        </p:nvSpPr>
        <p:spPr>
          <a:xfrm>
            <a:off x="718241" y="1339662"/>
            <a:ext cx="10972800" cy="5080000"/>
          </a:xfrm>
        </p:spPr>
        <p:txBody>
          <a:bodyPr>
            <a:normAutofit/>
          </a:bodyPr>
          <a:lstStyle/>
          <a:p>
            <a:pPr>
              <a:lnSpc>
                <a:spcPct val="150000"/>
              </a:lnSpc>
            </a:pPr>
            <a:r>
              <a:rPr lang="en-US" sz="1800" dirty="0"/>
              <a:t>A-Tax funds </a:t>
            </a:r>
            <a:r>
              <a:rPr lang="en-US" sz="1800" i="1" dirty="0"/>
              <a:t>must</a:t>
            </a:r>
            <a:r>
              <a:rPr lang="en-US" sz="1800" dirty="0"/>
              <a:t> be used to attract and provide for tourists, and </a:t>
            </a:r>
            <a:r>
              <a:rPr lang="en-US" sz="1800" i="1" dirty="0"/>
              <a:t>must be spent on tourism-related expenditures</a:t>
            </a:r>
            <a:r>
              <a:rPr lang="en-US" sz="1800" dirty="0"/>
              <a:t>. The </a:t>
            </a:r>
            <a:r>
              <a:rPr lang="en-US" sz="1800" dirty="0" smtClean="0"/>
              <a:t>committee: </a:t>
            </a:r>
          </a:p>
          <a:p>
            <a:pPr lvl="1">
              <a:lnSpc>
                <a:spcPct val="150000"/>
              </a:lnSpc>
            </a:pPr>
            <a:r>
              <a:rPr lang="en-US" sz="1800" dirty="0" smtClean="0"/>
              <a:t>Defines </a:t>
            </a:r>
            <a:r>
              <a:rPr lang="en-US" sz="1800" dirty="0"/>
              <a:t>of “travel” and “tourism</a:t>
            </a:r>
            <a:r>
              <a:rPr lang="en-US" sz="1800" dirty="0" smtClean="0"/>
              <a:t>” as the </a:t>
            </a:r>
            <a:r>
              <a:rPr lang="en-US" sz="1800" dirty="0"/>
              <a:t>action and activities of people taking trips outside their home communities for any purpose, except daily commuting to and from </a:t>
            </a:r>
            <a:r>
              <a:rPr lang="en-US" sz="1800" dirty="0" smtClean="0"/>
              <a:t>work.</a:t>
            </a:r>
          </a:p>
          <a:p>
            <a:pPr lvl="1">
              <a:lnSpc>
                <a:spcPct val="150000"/>
              </a:lnSpc>
            </a:pPr>
            <a:r>
              <a:rPr lang="en-US" sz="1800" dirty="0" smtClean="0"/>
              <a:t>Looks </a:t>
            </a:r>
            <a:r>
              <a:rPr lang="en-US" sz="1800" dirty="0"/>
              <a:t>favorably upon projects that generate new hotel room nights sold that replenish the A-Tax </a:t>
            </a:r>
            <a:r>
              <a:rPr lang="en-US" sz="1800" dirty="0" smtClean="0"/>
              <a:t>fund. </a:t>
            </a:r>
            <a:r>
              <a:rPr lang="en-US" sz="1800" dirty="0"/>
              <a:t> </a:t>
            </a:r>
          </a:p>
          <a:p>
            <a:pPr lvl="1">
              <a:lnSpc>
                <a:spcPct val="150000"/>
              </a:lnSpc>
            </a:pPr>
            <a:r>
              <a:rPr lang="en-US" sz="1800" dirty="0" smtClean="0"/>
              <a:t>Encourages </a:t>
            </a:r>
            <a:r>
              <a:rPr lang="en-US" sz="1800" dirty="0"/>
              <a:t>projects which “leverage” A-Tax funds as “matching” or “challenge” grants and/or stimulate or add to the financial support contributed to the project by private and commercial/industry </a:t>
            </a:r>
            <a:r>
              <a:rPr lang="en-US" sz="1800" dirty="0" smtClean="0"/>
              <a:t>purses</a:t>
            </a:r>
            <a:endParaRPr lang="en-US" sz="1800" dirty="0"/>
          </a:p>
          <a:p>
            <a:pPr>
              <a:lnSpc>
                <a:spcPct val="150000"/>
              </a:lnSpc>
            </a:pPr>
            <a:r>
              <a:rPr lang="en-US" sz="1800" dirty="0"/>
              <a:t> </a:t>
            </a:r>
            <a:r>
              <a:rPr lang="en-US" sz="1800" dirty="0" smtClean="0"/>
              <a:t>The </a:t>
            </a:r>
            <a:r>
              <a:rPr lang="en-US" sz="1800" dirty="0"/>
              <a:t>c</a:t>
            </a:r>
            <a:r>
              <a:rPr lang="en-US" sz="1800" dirty="0" smtClean="0"/>
              <a:t>ommittee </a:t>
            </a:r>
            <a:r>
              <a:rPr lang="en-US" sz="1800" dirty="0"/>
              <a:t>will not generally consider applications that contemplate using any portion of the </a:t>
            </a:r>
            <a:r>
              <a:rPr lang="en-US" sz="1800" dirty="0" smtClean="0"/>
              <a:t>A-Tax </a:t>
            </a:r>
            <a:r>
              <a:rPr lang="en-US" sz="1800" dirty="0"/>
              <a:t>fund to retire old debt or to cover previously incurred expenses or operating losses.</a:t>
            </a:r>
          </a:p>
          <a:p>
            <a:pPr marL="0" lvl="0" indent="0">
              <a:buNone/>
            </a:pPr>
            <a:endParaRPr lang="en-US" dirty="0"/>
          </a:p>
          <a:p>
            <a:endParaRPr lang="en-US" dirty="0"/>
          </a:p>
        </p:txBody>
      </p:sp>
    </p:spTree>
    <p:custDataLst>
      <p:tags r:id="rId1"/>
    </p:custDataLst>
    <p:extLst>
      <p:ext uri="{BB962C8B-B14F-4D97-AF65-F5344CB8AC3E}">
        <p14:creationId xmlns:p14="http://schemas.microsoft.com/office/powerpoint/2010/main" val="2412713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4099"/>
            <a:ext cx="10515600" cy="1325563"/>
          </a:xfrm>
        </p:spPr>
        <p:txBody>
          <a:bodyPr/>
          <a:lstStyle/>
          <a:p>
            <a:r>
              <a:rPr lang="en-US" dirty="0" smtClean="0"/>
              <a:t>Grant Committees</a:t>
            </a:r>
            <a:endParaRPr lang="en-US" dirty="0"/>
          </a:p>
        </p:txBody>
      </p:sp>
      <p:sp>
        <p:nvSpPr>
          <p:cNvPr id="5" name="Content Placeholder 4"/>
          <p:cNvSpPr>
            <a:spLocks noGrp="1"/>
          </p:cNvSpPr>
          <p:nvPr>
            <p:ph idx="1"/>
          </p:nvPr>
        </p:nvSpPr>
        <p:spPr>
          <a:xfrm>
            <a:off x="718241" y="1339662"/>
            <a:ext cx="10972800" cy="5080000"/>
          </a:xfrm>
        </p:spPr>
        <p:txBody>
          <a:bodyPr>
            <a:normAutofit/>
          </a:bodyPr>
          <a:lstStyle/>
          <a:p>
            <a:pPr>
              <a:lnSpc>
                <a:spcPct val="150000"/>
              </a:lnSpc>
            </a:pPr>
            <a:r>
              <a:rPr lang="en-US" sz="1800" dirty="0"/>
              <a:t>R</a:t>
            </a:r>
            <a:r>
              <a:rPr lang="en-US" sz="1800" dirty="0" smtClean="0"/>
              <a:t>eview the applications received by the County and make recommendations to Council.</a:t>
            </a:r>
          </a:p>
          <a:p>
            <a:pPr>
              <a:lnSpc>
                <a:spcPct val="150000"/>
              </a:lnSpc>
            </a:pPr>
            <a:r>
              <a:rPr lang="en-US" sz="1800" dirty="0" smtClean="0"/>
              <a:t>The Accommodations Tax Committee and the Hospitality Tax Committee are comprised of individuals who have applied for a seat and have been approved by Council.</a:t>
            </a:r>
          </a:p>
          <a:p>
            <a:pPr>
              <a:lnSpc>
                <a:spcPct val="150000"/>
              </a:lnSpc>
            </a:pPr>
            <a:r>
              <a:rPr lang="en-US" sz="1800" dirty="0" smtClean="0"/>
              <a:t>The Discretionary Committee is comprised of two or three Council members, two County employees familiar with the needs of the community, and a community volunteer.</a:t>
            </a:r>
            <a:endParaRPr lang="en-US" sz="1800" dirty="0"/>
          </a:p>
        </p:txBody>
      </p:sp>
    </p:spTree>
    <p:custDataLst>
      <p:tags r:id="rId1"/>
    </p:custDataLst>
    <p:extLst>
      <p:ext uri="{BB962C8B-B14F-4D97-AF65-F5344CB8AC3E}">
        <p14:creationId xmlns:p14="http://schemas.microsoft.com/office/powerpoint/2010/main" val="2242626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80354"/>
            <a:ext cx="10515600" cy="1325563"/>
          </a:xfrm>
        </p:spPr>
        <p:txBody>
          <a:bodyPr/>
          <a:lstStyle/>
          <a:p>
            <a:r>
              <a:rPr lang="en-US" dirty="0" smtClean="0"/>
              <a:t>Eligible Expenditures: Hospitality Tax </a:t>
            </a:r>
            <a:endParaRPr lang="en-US" dirty="0"/>
          </a:p>
        </p:txBody>
      </p:sp>
      <p:sp>
        <p:nvSpPr>
          <p:cNvPr id="5" name="Content Placeholder 4"/>
          <p:cNvSpPr>
            <a:spLocks noGrp="1"/>
          </p:cNvSpPr>
          <p:nvPr>
            <p:ph idx="1"/>
          </p:nvPr>
        </p:nvSpPr>
        <p:spPr>
          <a:xfrm>
            <a:off x="718241" y="1255222"/>
            <a:ext cx="10972800" cy="4904509"/>
          </a:xfrm>
        </p:spPr>
        <p:txBody>
          <a:bodyPr>
            <a:noAutofit/>
          </a:bodyPr>
          <a:lstStyle/>
          <a:p>
            <a:pPr>
              <a:lnSpc>
                <a:spcPct val="100000"/>
              </a:lnSpc>
            </a:pPr>
            <a:r>
              <a:rPr lang="en-US" sz="1800" dirty="0" smtClean="0"/>
              <a:t>Funds </a:t>
            </a:r>
            <a:r>
              <a:rPr lang="en-US" sz="1800" dirty="0"/>
              <a:t>must be used on the following items:</a:t>
            </a:r>
          </a:p>
          <a:p>
            <a:pPr lvl="1">
              <a:lnSpc>
                <a:spcPct val="100000"/>
              </a:lnSpc>
            </a:pPr>
            <a:r>
              <a:rPr lang="en-US" sz="1800" dirty="0"/>
              <a:t>Advertising/Promotions/Marketing (including designing, printing, postage for items mailed to attract tourists). </a:t>
            </a:r>
            <a:endParaRPr lang="en-US" sz="1800" dirty="0" smtClean="0"/>
          </a:p>
          <a:p>
            <a:pPr lvl="2">
              <a:lnSpc>
                <a:spcPct val="100000"/>
              </a:lnSpc>
            </a:pPr>
            <a:r>
              <a:rPr lang="en-US" sz="1600" dirty="0" smtClean="0"/>
              <a:t>At </a:t>
            </a:r>
            <a:r>
              <a:rPr lang="en-US" sz="1600" dirty="0"/>
              <a:t>least 70% of marketing expenses must be paid to advertise outside of Richland County.</a:t>
            </a:r>
          </a:p>
          <a:p>
            <a:pPr lvl="1">
              <a:lnSpc>
                <a:spcPct val="100000"/>
              </a:lnSpc>
            </a:pPr>
            <a:r>
              <a:rPr lang="en-US" sz="1800" dirty="0"/>
              <a:t>Security/Emergency Services (Fire Marshalls, police, sheriff deputies, etc</a:t>
            </a:r>
            <a:r>
              <a:rPr lang="en-US" sz="1800" dirty="0" smtClean="0"/>
              <a:t>.).</a:t>
            </a:r>
            <a:endParaRPr lang="en-US" sz="1800" dirty="0"/>
          </a:p>
          <a:p>
            <a:pPr lvl="1">
              <a:lnSpc>
                <a:spcPct val="100000"/>
              </a:lnSpc>
            </a:pPr>
            <a:r>
              <a:rPr lang="en-US" sz="1800" dirty="0"/>
              <a:t>Entertainment/Speakers/Guest Artist </a:t>
            </a:r>
            <a:r>
              <a:rPr lang="en-US" sz="1800" dirty="0" smtClean="0"/>
              <a:t>Instructor</a:t>
            </a:r>
          </a:p>
          <a:p>
            <a:pPr lvl="2">
              <a:lnSpc>
                <a:spcPct val="100000"/>
              </a:lnSpc>
            </a:pPr>
            <a:r>
              <a:rPr lang="en-US" sz="1600" dirty="0" smtClean="0"/>
              <a:t>Entertainment </a:t>
            </a:r>
            <a:r>
              <a:rPr lang="en-US" sz="1600" dirty="0"/>
              <a:t>expenses should be no more than 50% of the total requested amount of the grant.</a:t>
            </a:r>
          </a:p>
          <a:p>
            <a:pPr lvl="1">
              <a:lnSpc>
                <a:spcPct val="100000"/>
              </a:lnSpc>
            </a:pPr>
            <a:r>
              <a:rPr lang="en-US" sz="1800" dirty="0"/>
              <a:t>Venue fees or </a:t>
            </a:r>
            <a:r>
              <a:rPr lang="en-US" sz="1800" dirty="0" smtClean="0"/>
              <a:t>rentals.</a:t>
            </a:r>
            <a:endParaRPr lang="en-US" sz="1800" dirty="0"/>
          </a:p>
          <a:p>
            <a:pPr lvl="1">
              <a:lnSpc>
                <a:spcPct val="100000"/>
              </a:lnSpc>
            </a:pPr>
            <a:r>
              <a:rPr lang="en-US" sz="1800" dirty="0"/>
              <a:t>Transportation or </a:t>
            </a:r>
            <a:r>
              <a:rPr lang="en-US" sz="1800" dirty="0" smtClean="0"/>
              <a:t>accommodations.</a:t>
            </a:r>
            <a:endParaRPr lang="en-US" sz="1800" dirty="0"/>
          </a:p>
          <a:p>
            <a:pPr lvl="1">
              <a:lnSpc>
                <a:spcPct val="100000"/>
              </a:lnSpc>
            </a:pPr>
            <a:r>
              <a:rPr lang="en-US" sz="1800" dirty="0"/>
              <a:t>Food or </a:t>
            </a:r>
            <a:r>
              <a:rPr lang="en-US" sz="1800" dirty="0" smtClean="0"/>
              <a:t>beverages.</a:t>
            </a:r>
            <a:endParaRPr lang="en-US" sz="1800" dirty="0"/>
          </a:p>
          <a:p>
            <a:pPr lvl="1">
              <a:lnSpc>
                <a:spcPct val="100000"/>
              </a:lnSpc>
            </a:pPr>
            <a:r>
              <a:rPr lang="en-US" sz="1800" dirty="0"/>
              <a:t>Staging or </a:t>
            </a:r>
            <a:r>
              <a:rPr lang="en-US" sz="1800" dirty="0" smtClean="0"/>
              <a:t>fencing.</a:t>
            </a:r>
            <a:endParaRPr lang="en-US" sz="1800" dirty="0"/>
          </a:p>
          <a:p>
            <a:pPr lvl="1">
              <a:lnSpc>
                <a:spcPct val="100000"/>
              </a:lnSpc>
            </a:pPr>
            <a:r>
              <a:rPr lang="en-US" sz="1800" dirty="0"/>
              <a:t>20% of operational and maintenance of tourism related buildings and cultural, recreational, or historic </a:t>
            </a:r>
            <a:r>
              <a:rPr lang="en-US" sz="1800" dirty="0" smtClean="0"/>
              <a:t>facilities.</a:t>
            </a:r>
            <a:endParaRPr lang="en-US" sz="1800" dirty="0"/>
          </a:p>
        </p:txBody>
      </p:sp>
    </p:spTree>
    <p:custDataLst>
      <p:tags r:id="rId1"/>
    </p:custDataLst>
    <p:extLst>
      <p:ext uri="{BB962C8B-B14F-4D97-AF65-F5344CB8AC3E}">
        <p14:creationId xmlns:p14="http://schemas.microsoft.com/office/powerpoint/2010/main" val="428400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4099"/>
            <a:ext cx="10515600" cy="1325563"/>
          </a:xfrm>
        </p:spPr>
        <p:txBody>
          <a:bodyPr/>
          <a:lstStyle/>
          <a:p>
            <a:r>
              <a:rPr lang="en-US" dirty="0" smtClean="0"/>
              <a:t>Eligible Expenditures: Accommodations Tax</a:t>
            </a:r>
            <a:endParaRPr lang="en-US" dirty="0"/>
          </a:p>
        </p:txBody>
      </p:sp>
      <p:sp>
        <p:nvSpPr>
          <p:cNvPr id="5" name="Content Placeholder 4"/>
          <p:cNvSpPr>
            <a:spLocks noGrp="1"/>
          </p:cNvSpPr>
          <p:nvPr>
            <p:ph idx="1"/>
          </p:nvPr>
        </p:nvSpPr>
        <p:spPr>
          <a:xfrm>
            <a:off x="718241" y="1339662"/>
            <a:ext cx="10972800" cy="4653814"/>
          </a:xfrm>
        </p:spPr>
        <p:txBody>
          <a:bodyPr>
            <a:normAutofit/>
          </a:bodyPr>
          <a:lstStyle/>
          <a:p>
            <a:pPr>
              <a:lnSpc>
                <a:spcPct val="100000"/>
              </a:lnSpc>
            </a:pPr>
            <a:r>
              <a:rPr lang="en-US" sz="1800" dirty="0" smtClean="0"/>
              <a:t>Funds </a:t>
            </a:r>
            <a:r>
              <a:rPr lang="en-US" sz="1800" dirty="0"/>
              <a:t>must be used on the following items per Title Six (6-4-5) of SC State Law:  </a:t>
            </a:r>
          </a:p>
          <a:p>
            <a:pPr lvl="1">
              <a:lnSpc>
                <a:spcPct val="100000"/>
              </a:lnSpc>
            </a:pPr>
            <a:r>
              <a:rPr lang="en-US" sz="1800" dirty="0"/>
              <a:t>Advertising and promotion of tourism so as to develop and increase tourist attendance through the generation of </a:t>
            </a:r>
            <a:r>
              <a:rPr lang="en-US" sz="1800" dirty="0" smtClean="0"/>
              <a:t>publicity.</a:t>
            </a:r>
            <a:endParaRPr lang="en-US" sz="1800" dirty="0"/>
          </a:p>
          <a:p>
            <a:pPr lvl="1">
              <a:lnSpc>
                <a:spcPct val="100000"/>
              </a:lnSpc>
            </a:pPr>
            <a:r>
              <a:rPr lang="en-US" sz="1800" dirty="0"/>
              <a:t>Promotion of the arts and cultural </a:t>
            </a:r>
            <a:r>
              <a:rPr lang="en-US" sz="1800" dirty="0" smtClean="0"/>
              <a:t>events.</a:t>
            </a:r>
            <a:endParaRPr lang="en-US" sz="1800" dirty="0"/>
          </a:p>
          <a:p>
            <a:pPr lvl="1">
              <a:lnSpc>
                <a:spcPct val="100000"/>
              </a:lnSpc>
            </a:pPr>
            <a:r>
              <a:rPr lang="en-US" sz="1800" dirty="0"/>
              <a:t>Construction, maintenance, and operation of facilities for civic and cultural activities including construction and maintenance of access and other nearby roads and utilities for the </a:t>
            </a:r>
            <a:r>
              <a:rPr lang="en-US" sz="1800" dirty="0" smtClean="0"/>
              <a:t>facilities.</a:t>
            </a:r>
            <a:endParaRPr lang="en-US" sz="1800" dirty="0"/>
          </a:p>
          <a:p>
            <a:pPr lvl="1">
              <a:lnSpc>
                <a:spcPct val="100000"/>
              </a:lnSpc>
            </a:pPr>
            <a:r>
              <a:rPr lang="en-US" sz="1800" dirty="0"/>
              <a:t>The criminal justice system, law enforcement, fire protection, solid waste collection, and health facilities when required to serve tourists and tourist facilities. This is based on the estimated percentage of costs directly attributed to </a:t>
            </a:r>
            <a:r>
              <a:rPr lang="en-US" sz="1800" dirty="0" smtClean="0"/>
              <a:t>tourists.</a:t>
            </a:r>
            <a:endParaRPr lang="en-US" sz="1800" dirty="0"/>
          </a:p>
          <a:p>
            <a:pPr lvl="1">
              <a:lnSpc>
                <a:spcPct val="100000"/>
              </a:lnSpc>
            </a:pPr>
            <a:r>
              <a:rPr lang="en-US" sz="1800" dirty="0"/>
              <a:t>Public facilities such as restrooms, dressing rooms, parks, and parking </a:t>
            </a:r>
            <a:r>
              <a:rPr lang="en-US" sz="1800" dirty="0" smtClean="0"/>
              <a:t>lots.</a:t>
            </a:r>
            <a:endParaRPr lang="en-US" sz="1800" dirty="0"/>
          </a:p>
          <a:p>
            <a:pPr lvl="1">
              <a:lnSpc>
                <a:spcPct val="100000"/>
              </a:lnSpc>
            </a:pPr>
            <a:r>
              <a:rPr lang="en-US" sz="1800" dirty="0"/>
              <a:t>Tourist shuttle </a:t>
            </a:r>
            <a:r>
              <a:rPr lang="en-US" sz="1800" dirty="0" smtClean="0"/>
              <a:t>transportation.</a:t>
            </a:r>
            <a:endParaRPr lang="en-US" sz="1800" dirty="0"/>
          </a:p>
          <a:p>
            <a:pPr lvl="1">
              <a:lnSpc>
                <a:spcPct val="100000"/>
              </a:lnSpc>
            </a:pPr>
            <a:r>
              <a:rPr lang="en-US" sz="1800" dirty="0"/>
              <a:t>Control and repair of waterfront </a:t>
            </a:r>
            <a:r>
              <a:rPr lang="en-US" sz="1800" dirty="0" smtClean="0"/>
              <a:t>erosion.</a:t>
            </a:r>
            <a:endParaRPr lang="en-US" sz="1800" dirty="0"/>
          </a:p>
          <a:p>
            <a:pPr lvl="1">
              <a:lnSpc>
                <a:spcPct val="100000"/>
              </a:lnSpc>
            </a:pPr>
            <a:r>
              <a:rPr lang="en-US" sz="1800" dirty="0"/>
              <a:t>Operating visitor information centers</a:t>
            </a:r>
            <a:r>
              <a:rPr lang="en-US" sz="1800" dirty="0" smtClean="0"/>
              <a:t>.</a:t>
            </a:r>
            <a:endParaRPr lang="en-US" sz="1800" dirty="0"/>
          </a:p>
        </p:txBody>
      </p:sp>
    </p:spTree>
    <p:custDataLst>
      <p:tags r:id="rId1"/>
    </p:custDataLst>
    <p:extLst>
      <p:ext uri="{BB962C8B-B14F-4D97-AF65-F5344CB8AC3E}">
        <p14:creationId xmlns:p14="http://schemas.microsoft.com/office/powerpoint/2010/main" val="2383540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4099"/>
            <a:ext cx="10515600" cy="1325563"/>
          </a:xfrm>
        </p:spPr>
        <p:txBody>
          <a:bodyPr/>
          <a:lstStyle/>
          <a:p>
            <a:r>
              <a:rPr lang="en-US" dirty="0" smtClean="0"/>
              <a:t>Eligible Expenditures: Discretionary</a:t>
            </a:r>
            <a:endParaRPr lang="en-US" dirty="0"/>
          </a:p>
        </p:txBody>
      </p:sp>
      <p:sp>
        <p:nvSpPr>
          <p:cNvPr id="5" name="Content Placeholder 4"/>
          <p:cNvSpPr>
            <a:spLocks noGrp="1"/>
          </p:cNvSpPr>
          <p:nvPr>
            <p:ph idx="1"/>
          </p:nvPr>
        </p:nvSpPr>
        <p:spPr>
          <a:xfrm>
            <a:off x="718241" y="1339662"/>
            <a:ext cx="10972800" cy="5080000"/>
          </a:xfrm>
        </p:spPr>
        <p:txBody>
          <a:bodyPr>
            <a:normAutofit/>
          </a:bodyPr>
          <a:lstStyle/>
          <a:p>
            <a:pPr lvl="0">
              <a:lnSpc>
                <a:spcPct val="150000"/>
              </a:lnSpc>
            </a:pPr>
            <a:r>
              <a:rPr lang="en-US" sz="1800" dirty="0"/>
              <a:t>Expenditures must be consistent with the application </a:t>
            </a:r>
            <a:r>
              <a:rPr lang="en-US" sz="1800" dirty="0" smtClean="0"/>
              <a:t>budget.</a:t>
            </a:r>
            <a:r>
              <a:rPr lang="en-US" sz="1800" dirty="0"/>
              <a:t> </a:t>
            </a:r>
          </a:p>
          <a:p>
            <a:pPr lvl="0">
              <a:lnSpc>
                <a:spcPct val="150000"/>
              </a:lnSpc>
            </a:pPr>
            <a:r>
              <a:rPr lang="en-US" sz="1800" dirty="0"/>
              <a:t>Project or event vendors will not be paid directly by Richland </a:t>
            </a:r>
            <a:r>
              <a:rPr lang="en-US" sz="1800" dirty="0" smtClean="0"/>
              <a:t>County.</a:t>
            </a:r>
          </a:p>
          <a:p>
            <a:pPr lvl="0">
              <a:lnSpc>
                <a:spcPct val="150000"/>
              </a:lnSpc>
            </a:pPr>
            <a:r>
              <a:rPr lang="en-US" sz="1800" dirty="0"/>
              <a:t>A</a:t>
            </a:r>
            <a:r>
              <a:rPr lang="en-US" sz="1800" dirty="0" smtClean="0"/>
              <a:t>ll </a:t>
            </a:r>
            <a:r>
              <a:rPr lang="en-US" sz="1800" dirty="0"/>
              <a:t>vendors paid through grant funds must be licensed by the appropriate authoritative bodies (e.g., Richland County, City of Columbia, and State of </a:t>
            </a:r>
            <a:r>
              <a:rPr lang="en-US" sz="1800" dirty="0" smtClean="0"/>
              <a:t>SC).</a:t>
            </a:r>
          </a:p>
          <a:p>
            <a:pPr lvl="0">
              <a:lnSpc>
                <a:spcPct val="150000"/>
              </a:lnSpc>
            </a:pPr>
            <a:r>
              <a:rPr lang="en-US" sz="1800" dirty="0" smtClean="0"/>
              <a:t>The </a:t>
            </a:r>
            <a:r>
              <a:rPr lang="en-US" sz="1800" dirty="0"/>
              <a:t>budget should reflect in financial terms the actual costs of achieving the objectives of the project(s) </a:t>
            </a:r>
            <a:r>
              <a:rPr lang="en-US" sz="1800" dirty="0" smtClean="0"/>
              <a:t>proposed </a:t>
            </a:r>
            <a:r>
              <a:rPr lang="en-US" sz="1800" dirty="0"/>
              <a:t>in </a:t>
            </a:r>
            <a:r>
              <a:rPr lang="en-US" sz="1800" dirty="0" smtClean="0"/>
              <a:t>the application.</a:t>
            </a:r>
            <a:endParaRPr lang="en-US" sz="1800" dirty="0"/>
          </a:p>
        </p:txBody>
      </p:sp>
    </p:spTree>
    <p:custDataLst>
      <p:tags r:id="rId1"/>
    </p:custDataLst>
    <p:extLst>
      <p:ext uri="{BB962C8B-B14F-4D97-AF65-F5344CB8AC3E}">
        <p14:creationId xmlns:p14="http://schemas.microsoft.com/office/powerpoint/2010/main" val="523059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246855"/>
            <a:ext cx="10515600" cy="1325563"/>
          </a:xfrm>
        </p:spPr>
        <p:txBody>
          <a:bodyPr/>
          <a:lstStyle/>
          <a:p>
            <a:r>
              <a:rPr lang="en-US" dirty="0" smtClean="0"/>
              <a:t>Non-Eligible Expenditures: H-Tax and A-Tax</a:t>
            </a:r>
            <a:endParaRPr lang="en-US" dirty="0"/>
          </a:p>
        </p:txBody>
      </p:sp>
      <p:sp>
        <p:nvSpPr>
          <p:cNvPr id="5" name="Content Placeholder 4"/>
          <p:cNvSpPr>
            <a:spLocks noGrp="1"/>
          </p:cNvSpPr>
          <p:nvPr>
            <p:ph idx="1"/>
          </p:nvPr>
        </p:nvSpPr>
        <p:spPr>
          <a:xfrm>
            <a:off x="718241" y="1821800"/>
            <a:ext cx="10972800" cy="4279742"/>
          </a:xfrm>
        </p:spPr>
        <p:txBody>
          <a:bodyPr>
            <a:normAutofit/>
          </a:bodyPr>
          <a:lstStyle/>
          <a:p>
            <a:r>
              <a:rPr lang="en-US" sz="1900" dirty="0"/>
              <a:t>Promotional products or paraphernalia </a:t>
            </a:r>
            <a:r>
              <a:rPr lang="en-US" sz="1900" dirty="0" smtClean="0"/>
              <a:t>(e.g., tee </a:t>
            </a:r>
            <a:r>
              <a:rPr lang="en-US" sz="1900" dirty="0"/>
              <a:t>shirts, cups, trophies, awards, prizes…etc</a:t>
            </a:r>
            <a:r>
              <a:rPr lang="en-US" sz="1900" dirty="0" smtClean="0"/>
              <a:t>.).</a:t>
            </a:r>
            <a:endParaRPr lang="en-US" sz="1900" dirty="0"/>
          </a:p>
          <a:p>
            <a:r>
              <a:rPr lang="en-US" sz="1900" dirty="0"/>
              <a:t>Insurance or </a:t>
            </a:r>
            <a:r>
              <a:rPr lang="en-US" sz="1900" dirty="0" smtClean="0"/>
              <a:t>licenses.</a:t>
            </a:r>
            <a:endParaRPr lang="en-US" sz="1900" dirty="0"/>
          </a:p>
          <a:p>
            <a:r>
              <a:rPr lang="en-US" sz="1900" dirty="0"/>
              <a:t>Invoices for expenditures incurred prior to or after the current grant </a:t>
            </a:r>
            <a:r>
              <a:rPr lang="en-US" sz="1900" dirty="0" smtClean="0"/>
              <a:t>period.</a:t>
            </a:r>
            <a:endParaRPr lang="en-US" sz="1900" dirty="0"/>
          </a:p>
          <a:p>
            <a:r>
              <a:rPr lang="en-US" sz="1900" dirty="0"/>
              <a:t>Salaries for positions other than advertising, promotions, marketing, security, emergency services, or operations and maintenance (as outlined under Hospitality Tax Fund Guidelines of this agreement</a:t>
            </a:r>
            <a:r>
              <a:rPr lang="en-US" sz="1900" dirty="0" smtClean="0"/>
              <a:t>).</a:t>
            </a:r>
            <a:endParaRPr lang="en-US" sz="1900" dirty="0"/>
          </a:p>
          <a:p>
            <a:r>
              <a:rPr lang="en-US" sz="1900" dirty="0"/>
              <a:t>Decorations for events such as event supplies, holiday ornaments and </a:t>
            </a:r>
            <a:r>
              <a:rPr lang="en-US" sz="1900" dirty="0" smtClean="0"/>
              <a:t>accessories</a:t>
            </a:r>
            <a:r>
              <a:rPr lang="en-US" sz="1900" dirty="0"/>
              <a:t>.</a:t>
            </a:r>
          </a:p>
          <a:p>
            <a:r>
              <a:rPr lang="en-US" sz="1900" dirty="0"/>
              <a:t>Gift </a:t>
            </a:r>
            <a:r>
              <a:rPr lang="en-US" sz="1900" dirty="0" smtClean="0"/>
              <a:t>cards and cash payments.</a:t>
            </a:r>
            <a:endParaRPr lang="en-US" sz="1900" dirty="0"/>
          </a:p>
          <a:p>
            <a:r>
              <a:rPr lang="en-US" sz="1900" dirty="0"/>
              <a:t>Signage and banners used at your </a:t>
            </a:r>
            <a:r>
              <a:rPr lang="en-US" sz="1900" dirty="0" smtClean="0"/>
              <a:t>event/directional signage</a:t>
            </a:r>
            <a:r>
              <a:rPr lang="en-US" sz="1900" dirty="0"/>
              <a:t>.</a:t>
            </a:r>
          </a:p>
          <a:p>
            <a:r>
              <a:rPr lang="en-US" sz="1900" dirty="0" smtClean="0"/>
              <a:t>Programs.</a:t>
            </a:r>
          </a:p>
        </p:txBody>
      </p:sp>
    </p:spTree>
    <p:custDataLst>
      <p:tags r:id="rId1"/>
    </p:custDataLst>
    <p:extLst>
      <p:ext uri="{BB962C8B-B14F-4D97-AF65-F5344CB8AC3E}">
        <p14:creationId xmlns:p14="http://schemas.microsoft.com/office/powerpoint/2010/main" val="2711543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454672"/>
            <a:ext cx="10515600" cy="1325563"/>
          </a:xfrm>
        </p:spPr>
        <p:txBody>
          <a:bodyPr/>
          <a:lstStyle/>
          <a:p>
            <a:r>
              <a:rPr lang="en-US" dirty="0" smtClean="0"/>
              <a:t>Non-Eligible Expenditures: Discretionary</a:t>
            </a:r>
            <a:endParaRPr lang="en-US" dirty="0"/>
          </a:p>
        </p:txBody>
      </p:sp>
      <p:sp>
        <p:nvSpPr>
          <p:cNvPr id="5" name="Content Placeholder 4"/>
          <p:cNvSpPr>
            <a:spLocks noGrp="1"/>
          </p:cNvSpPr>
          <p:nvPr>
            <p:ph idx="1"/>
          </p:nvPr>
        </p:nvSpPr>
        <p:spPr>
          <a:xfrm>
            <a:off x="718241" y="1886989"/>
            <a:ext cx="10972800" cy="4239492"/>
          </a:xfrm>
        </p:spPr>
        <p:txBody>
          <a:bodyPr>
            <a:normAutofit/>
          </a:bodyPr>
          <a:lstStyle/>
          <a:p>
            <a:pPr lvl="0"/>
            <a:r>
              <a:rPr lang="en-US" sz="1800" dirty="0"/>
              <a:t>Invoices outside the funding </a:t>
            </a:r>
            <a:r>
              <a:rPr lang="en-US" sz="1800" dirty="0" smtClean="0"/>
              <a:t>year.</a:t>
            </a:r>
            <a:endParaRPr lang="en-US" sz="1800" dirty="0"/>
          </a:p>
          <a:p>
            <a:pPr lvl="0"/>
            <a:r>
              <a:rPr lang="en-US" sz="1800" dirty="0"/>
              <a:t>Fundraising </a:t>
            </a:r>
            <a:r>
              <a:rPr lang="en-US" sz="1800" dirty="0" smtClean="0"/>
              <a:t>projects.</a:t>
            </a:r>
            <a:endParaRPr lang="en-US" sz="1800" dirty="0"/>
          </a:p>
          <a:p>
            <a:pPr lvl="0"/>
            <a:r>
              <a:rPr lang="en-US" sz="1800" dirty="0"/>
              <a:t>Debt </a:t>
            </a:r>
            <a:r>
              <a:rPr lang="en-US" sz="1800" dirty="0" smtClean="0"/>
              <a:t>reduction.</a:t>
            </a:r>
            <a:endParaRPr lang="en-US" sz="1800" dirty="0"/>
          </a:p>
          <a:p>
            <a:pPr lvl="0"/>
            <a:r>
              <a:rPr lang="en-US" sz="1800" dirty="0"/>
              <a:t>Endowment </a:t>
            </a:r>
            <a:r>
              <a:rPr lang="en-US" sz="1800" dirty="0" smtClean="0"/>
              <a:t>development.</a:t>
            </a:r>
            <a:endParaRPr lang="en-US" sz="1800" dirty="0"/>
          </a:p>
          <a:p>
            <a:pPr lvl="0"/>
            <a:r>
              <a:rPr lang="en-US" sz="1800" dirty="0"/>
              <a:t>Medical </a:t>
            </a:r>
            <a:r>
              <a:rPr lang="en-US" sz="1800" dirty="0" smtClean="0"/>
              <a:t>research/Health related issues.</a:t>
            </a:r>
            <a:endParaRPr lang="en-US" sz="1800" dirty="0"/>
          </a:p>
          <a:p>
            <a:pPr lvl="0"/>
            <a:r>
              <a:rPr lang="en-US" sz="1800" dirty="0"/>
              <a:t>Conference </a:t>
            </a:r>
            <a:r>
              <a:rPr lang="en-US" sz="1800" dirty="0" smtClean="0"/>
              <a:t>travel </a:t>
            </a:r>
            <a:r>
              <a:rPr lang="en-US" sz="1800" dirty="0"/>
              <a:t>(e.g., mileage reimbursement, lodging, meal expenses</a:t>
            </a:r>
            <a:r>
              <a:rPr lang="en-US" sz="1800" dirty="0" smtClean="0"/>
              <a:t>).</a:t>
            </a:r>
            <a:endParaRPr lang="en-US" sz="1800" dirty="0"/>
          </a:p>
          <a:p>
            <a:pPr lvl="0"/>
            <a:r>
              <a:rPr lang="en-US" sz="1800" dirty="0"/>
              <a:t>Conference </a:t>
            </a:r>
            <a:r>
              <a:rPr lang="en-US" sz="1800" dirty="0" smtClean="0"/>
              <a:t>underwriting </a:t>
            </a:r>
            <a:r>
              <a:rPr lang="en-US" sz="1800" dirty="0"/>
              <a:t>or </a:t>
            </a:r>
            <a:r>
              <a:rPr lang="en-US" sz="1800" dirty="0" smtClean="0"/>
              <a:t>sponsorship.</a:t>
            </a:r>
            <a:endParaRPr lang="en-US" sz="1800" dirty="0"/>
          </a:p>
          <a:p>
            <a:pPr lvl="0"/>
            <a:r>
              <a:rPr lang="en-US" sz="1800" dirty="0"/>
              <a:t>Gift </a:t>
            </a:r>
            <a:r>
              <a:rPr lang="en-US" sz="1800" dirty="0" smtClean="0"/>
              <a:t>cards.</a:t>
            </a:r>
            <a:endParaRPr lang="en-US" sz="1800" dirty="0"/>
          </a:p>
          <a:p>
            <a:pPr lvl="0"/>
            <a:r>
              <a:rPr lang="en-US" sz="1800" dirty="0" smtClean="0"/>
              <a:t>Awards, prizes, and cash payments.</a:t>
            </a: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3870541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4099"/>
            <a:ext cx="10515600" cy="1325563"/>
          </a:xfrm>
        </p:spPr>
        <p:txBody>
          <a:bodyPr/>
          <a:lstStyle/>
          <a:p>
            <a:r>
              <a:rPr lang="en-US" dirty="0" smtClean="0"/>
              <a:t>Payment Procedures: A-Tax and H-Tax</a:t>
            </a:r>
            <a:endParaRPr lang="en-US" dirty="0"/>
          </a:p>
        </p:txBody>
      </p:sp>
      <p:sp>
        <p:nvSpPr>
          <p:cNvPr id="5" name="Content Placeholder 4"/>
          <p:cNvSpPr>
            <a:spLocks noGrp="1"/>
          </p:cNvSpPr>
          <p:nvPr>
            <p:ph idx="1"/>
          </p:nvPr>
        </p:nvSpPr>
        <p:spPr>
          <a:xfrm>
            <a:off x="718241" y="1081967"/>
            <a:ext cx="10972800" cy="5080000"/>
          </a:xfrm>
        </p:spPr>
        <p:txBody>
          <a:bodyPr>
            <a:normAutofit lnSpcReduction="10000"/>
          </a:bodyPr>
          <a:lstStyle/>
          <a:p>
            <a:pPr>
              <a:lnSpc>
                <a:spcPct val="150000"/>
              </a:lnSpc>
            </a:pPr>
            <a:r>
              <a:rPr lang="en-US" sz="1800" dirty="0" smtClean="0"/>
              <a:t>Up </a:t>
            </a:r>
            <a:r>
              <a:rPr lang="en-US" sz="1800" dirty="0"/>
              <a:t>to 75% of the allocated funding will be provided </a:t>
            </a:r>
            <a:r>
              <a:rPr lang="en-US" sz="1800" dirty="0" smtClean="0"/>
              <a:t>upfront: </a:t>
            </a:r>
          </a:p>
          <a:p>
            <a:pPr lvl="1">
              <a:lnSpc>
                <a:spcPct val="150000"/>
              </a:lnSpc>
            </a:pPr>
            <a:r>
              <a:rPr lang="en-US" sz="1800" dirty="0" smtClean="0"/>
              <a:t>The remaining 25% or the balance of the allocation will be provided once a Mid-Year report is submitted, reviewed and approved by the Grants Manager.  </a:t>
            </a:r>
          </a:p>
          <a:p>
            <a:pPr>
              <a:lnSpc>
                <a:spcPct val="150000"/>
              </a:lnSpc>
            </a:pPr>
            <a:r>
              <a:rPr lang="en-US" sz="1800" dirty="0" smtClean="0"/>
              <a:t>Organizations requesting allocated </a:t>
            </a:r>
            <a:r>
              <a:rPr lang="en-US" sz="1800" dirty="0"/>
              <a:t>funding upfront must include price quotes for the planned </a:t>
            </a:r>
            <a:r>
              <a:rPr lang="en-US" sz="1800" dirty="0" smtClean="0"/>
              <a:t>expenditures:  </a:t>
            </a:r>
          </a:p>
          <a:p>
            <a:pPr lvl="1">
              <a:lnSpc>
                <a:spcPct val="150000"/>
              </a:lnSpc>
            </a:pPr>
            <a:r>
              <a:rPr lang="en-US" sz="1800" dirty="0" smtClean="0"/>
              <a:t>All </a:t>
            </a:r>
            <a:r>
              <a:rPr lang="en-US" sz="1800" dirty="0"/>
              <a:t>invoices, quotes and proofs of payment must equate to the amount being requested and approved upon review of the Grants Manager.</a:t>
            </a:r>
          </a:p>
          <a:p>
            <a:pPr>
              <a:lnSpc>
                <a:spcPct val="150000"/>
              </a:lnSpc>
            </a:pPr>
            <a:r>
              <a:rPr lang="en-US" sz="1800" dirty="0" smtClean="0"/>
              <a:t>Payments </a:t>
            </a:r>
            <a:r>
              <a:rPr lang="en-US" sz="1800" dirty="0"/>
              <a:t>will </a:t>
            </a:r>
            <a:r>
              <a:rPr lang="en-US" sz="1800" b="1" u="sng" dirty="0"/>
              <a:t>not</a:t>
            </a:r>
            <a:r>
              <a:rPr lang="en-US" sz="1800" dirty="0"/>
              <a:t> be processed until all required information is submitted to the </a:t>
            </a:r>
            <a:r>
              <a:rPr lang="en-US" sz="1800" dirty="0" smtClean="0"/>
              <a:t>Budget and Grants Management Office:</a:t>
            </a:r>
          </a:p>
          <a:p>
            <a:pPr lvl="1">
              <a:lnSpc>
                <a:spcPct val="150000"/>
              </a:lnSpc>
            </a:pPr>
            <a:r>
              <a:rPr lang="en-US" sz="1800" dirty="0" smtClean="0"/>
              <a:t>Required </a:t>
            </a:r>
            <a:r>
              <a:rPr lang="en-US" sz="1800" dirty="0"/>
              <a:t>information includes the completed payment request form, a W-9 form, a detailed list of expenditures and a current balance sheet for the organization.  </a:t>
            </a:r>
          </a:p>
          <a:p>
            <a:pPr>
              <a:lnSpc>
                <a:spcPct val="150000"/>
              </a:lnSpc>
            </a:pPr>
            <a:r>
              <a:rPr lang="en-US" sz="1800" dirty="0"/>
              <a:t>Payments will be processed within 30 days of </a:t>
            </a:r>
            <a:r>
              <a:rPr lang="en-US" sz="1800" dirty="0" smtClean="0"/>
              <a:t>request.</a:t>
            </a:r>
            <a:endParaRPr lang="en-US" sz="1800" dirty="0"/>
          </a:p>
          <a:p>
            <a:pPr marL="0" indent="0">
              <a:buNone/>
            </a:pPr>
            <a:endParaRPr lang="en-US" dirty="0"/>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2493899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4099"/>
            <a:ext cx="10515600" cy="1325563"/>
          </a:xfrm>
        </p:spPr>
        <p:txBody>
          <a:bodyPr/>
          <a:lstStyle/>
          <a:p>
            <a:r>
              <a:rPr lang="en-US" dirty="0" smtClean="0"/>
              <a:t>Payment Procedures: Discretionary</a:t>
            </a:r>
            <a:endParaRPr lang="en-US" dirty="0"/>
          </a:p>
        </p:txBody>
      </p:sp>
      <p:sp>
        <p:nvSpPr>
          <p:cNvPr id="5" name="Content Placeholder 4"/>
          <p:cNvSpPr>
            <a:spLocks noGrp="1"/>
          </p:cNvSpPr>
          <p:nvPr>
            <p:ph idx="1"/>
          </p:nvPr>
        </p:nvSpPr>
        <p:spPr>
          <a:xfrm>
            <a:off x="718241" y="1156776"/>
            <a:ext cx="10972800" cy="5080000"/>
          </a:xfrm>
        </p:spPr>
        <p:txBody>
          <a:bodyPr>
            <a:normAutofit lnSpcReduction="10000"/>
          </a:bodyPr>
          <a:lstStyle/>
          <a:p>
            <a:pPr>
              <a:lnSpc>
                <a:spcPct val="150000"/>
              </a:lnSpc>
            </a:pPr>
            <a:r>
              <a:rPr lang="en-US" sz="1800" dirty="0"/>
              <a:t>If your organization was awarded $25,000 or more, you must request disbursement of your funds on a </a:t>
            </a:r>
            <a:r>
              <a:rPr lang="en-US" sz="1800" u="sng" dirty="0"/>
              <a:t>quarterly</a:t>
            </a:r>
            <a:r>
              <a:rPr lang="en-US" sz="1800" dirty="0"/>
              <a:t> basis (July-September / October-December / January-March / April-June).   </a:t>
            </a:r>
          </a:p>
          <a:p>
            <a:pPr>
              <a:lnSpc>
                <a:spcPct val="150000"/>
              </a:lnSpc>
            </a:pPr>
            <a:r>
              <a:rPr lang="en-US" sz="1800" dirty="0" smtClean="0"/>
              <a:t>Funds </a:t>
            </a:r>
            <a:r>
              <a:rPr lang="en-US" sz="1800" dirty="0"/>
              <a:t>will be available for drawdown on the 1</a:t>
            </a:r>
            <a:r>
              <a:rPr lang="en-US" sz="1800" baseline="30000" dirty="0"/>
              <a:t>st</a:t>
            </a:r>
            <a:r>
              <a:rPr lang="en-US" sz="1800" dirty="0"/>
              <a:t> day of the quarter.  </a:t>
            </a:r>
          </a:p>
          <a:p>
            <a:pPr>
              <a:lnSpc>
                <a:spcPct val="150000"/>
              </a:lnSpc>
            </a:pPr>
            <a:r>
              <a:rPr lang="en-US" sz="1800" dirty="0" smtClean="0"/>
              <a:t>Grants </a:t>
            </a:r>
            <a:r>
              <a:rPr lang="en-US" sz="1800" dirty="0"/>
              <a:t>under $25,000 can be paid out in one request. </a:t>
            </a:r>
          </a:p>
          <a:p>
            <a:pPr>
              <a:lnSpc>
                <a:spcPct val="150000"/>
              </a:lnSpc>
            </a:pPr>
            <a:r>
              <a:rPr lang="en-US" sz="1800" dirty="0" smtClean="0"/>
              <a:t>Payments </a:t>
            </a:r>
            <a:r>
              <a:rPr lang="en-US" sz="1800" dirty="0"/>
              <a:t>will </a:t>
            </a:r>
            <a:r>
              <a:rPr lang="en-US" sz="1800" b="1" u="sng" dirty="0"/>
              <a:t>not</a:t>
            </a:r>
            <a:r>
              <a:rPr lang="en-US" sz="1800" dirty="0"/>
              <a:t> be processed until all required information is submitted to the Budget and Grants Management </a:t>
            </a:r>
            <a:r>
              <a:rPr lang="en-US" sz="1800" dirty="0" smtClean="0"/>
              <a:t>Office:  </a:t>
            </a:r>
          </a:p>
          <a:p>
            <a:pPr lvl="1">
              <a:lnSpc>
                <a:spcPct val="150000"/>
              </a:lnSpc>
            </a:pPr>
            <a:r>
              <a:rPr lang="en-US" sz="1800" dirty="0" smtClean="0"/>
              <a:t>Required </a:t>
            </a:r>
            <a:r>
              <a:rPr lang="en-US" sz="1800" dirty="0"/>
              <a:t>information includes the completed payment request form, a W-9 form, a detailed list of expenditures and a current balance sheet for the organization. </a:t>
            </a:r>
          </a:p>
          <a:p>
            <a:pPr>
              <a:lnSpc>
                <a:spcPct val="150000"/>
              </a:lnSpc>
            </a:pPr>
            <a:r>
              <a:rPr lang="en-US" sz="1800" dirty="0" smtClean="0"/>
              <a:t>You </a:t>
            </a:r>
            <a:r>
              <a:rPr lang="en-US" sz="1800" dirty="0"/>
              <a:t>must also submit one (1) copy of your most recent annual audit.  </a:t>
            </a:r>
            <a:endParaRPr lang="en-US" sz="1800" dirty="0" smtClean="0"/>
          </a:p>
          <a:p>
            <a:pPr lvl="1">
              <a:lnSpc>
                <a:spcPct val="150000"/>
              </a:lnSpc>
            </a:pPr>
            <a:r>
              <a:rPr lang="en-US" sz="1800" dirty="0" smtClean="0"/>
              <a:t>If </a:t>
            </a:r>
            <a:r>
              <a:rPr lang="en-US" sz="1800" dirty="0"/>
              <a:t>your organization does not have a current audited financials, please submit your most recent 990 </a:t>
            </a:r>
            <a:r>
              <a:rPr lang="en-US" sz="1800" dirty="0" smtClean="0"/>
              <a:t>Tax Form.</a:t>
            </a:r>
            <a:endParaRPr lang="en-US" sz="1800" dirty="0"/>
          </a:p>
        </p:txBody>
      </p:sp>
    </p:spTree>
    <p:custDataLst>
      <p:tags r:id="rId1"/>
    </p:custDataLst>
    <p:extLst>
      <p:ext uri="{BB962C8B-B14F-4D97-AF65-F5344CB8AC3E}">
        <p14:creationId xmlns:p14="http://schemas.microsoft.com/office/powerpoint/2010/main" val="4237121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4099"/>
            <a:ext cx="10515600" cy="1325563"/>
          </a:xfrm>
        </p:spPr>
        <p:txBody>
          <a:bodyPr/>
          <a:lstStyle/>
          <a:p>
            <a:r>
              <a:rPr lang="en-US" dirty="0" smtClean="0"/>
              <a:t>Reporting Requirements</a:t>
            </a:r>
            <a:endParaRPr lang="en-US" dirty="0"/>
          </a:p>
        </p:txBody>
      </p:sp>
      <p:sp>
        <p:nvSpPr>
          <p:cNvPr id="5" name="Content Placeholder 4"/>
          <p:cNvSpPr>
            <a:spLocks noGrp="1"/>
          </p:cNvSpPr>
          <p:nvPr>
            <p:ph idx="1"/>
          </p:nvPr>
        </p:nvSpPr>
        <p:spPr>
          <a:xfrm>
            <a:off x="718241" y="1339662"/>
            <a:ext cx="10972800" cy="4637189"/>
          </a:xfrm>
        </p:spPr>
        <p:txBody>
          <a:bodyPr>
            <a:normAutofit/>
          </a:bodyPr>
          <a:lstStyle/>
          <a:p>
            <a:pPr>
              <a:lnSpc>
                <a:spcPct val="100000"/>
              </a:lnSpc>
            </a:pPr>
            <a:r>
              <a:rPr lang="en-US" sz="1800" b="1" dirty="0"/>
              <a:t>Mid-Year Financial </a:t>
            </a:r>
            <a:r>
              <a:rPr lang="en-US" sz="1800" b="1" dirty="0" smtClean="0"/>
              <a:t>Report</a:t>
            </a:r>
            <a:endParaRPr lang="en-US" sz="1800" dirty="0" smtClean="0"/>
          </a:p>
          <a:p>
            <a:pPr lvl="1">
              <a:lnSpc>
                <a:spcPct val="100000"/>
              </a:lnSpc>
            </a:pPr>
            <a:r>
              <a:rPr lang="en-US" sz="1800" dirty="0" smtClean="0"/>
              <a:t>Due January 31, 2018, or when you request the remaining 25% or the balance of the allocation.</a:t>
            </a:r>
            <a:endParaRPr lang="en-US" sz="1800" dirty="0"/>
          </a:p>
          <a:p>
            <a:pPr lvl="1">
              <a:lnSpc>
                <a:spcPct val="100000"/>
              </a:lnSpc>
            </a:pPr>
            <a:r>
              <a:rPr lang="en-US" sz="1800" dirty="0" smtClean="0"/>
              <a:t>Must </a:t>
            </a:r>
            <a:r>
              <a:rPr lang="en-US" sz="1800" dirty="0"/>
              <a:t>submit an itemized list of all expenses and copies of invoices/proof of payment </a:t>
            </a:r>
            <a:r>
              <a:rPr lang="en-US" sz="1800" dirty="0" smtClean="0"/>
              <a:t>for </a:t>
            </a:r>
            <a:r>
              <a:rPr lang="en-US" sz="1800" dirty="0"/>
              <a:t>all grant activity between July 1 and December 31, </a:t>
            </a:r>
            <a:r>
              <a:rPr lang="en-US" sz="1800" dirty="0" smtClean="0"/>
              <a:t>2017.</a:t>
            </a:r>
            <a:endParaRPr lang="en-US" sz="1800" dirty="0"/>
          </a:p>
          <a:p>
            <a:pPr lvl="1">
              <a:lnSpc>
                <a:spcPct val="100000"/>
              </a:lnSpc>
            </a:pPr>
            <a:r>
              <a:rPr lang="en-US" sz="1800" dirty="0"/>
              <a:t>To be </a:t>
            </a:r>
            <a:r>
              <a:rPr lang="en-US" sz="1800" dirty="0" smtClean="0"/>
              <a:t>exempt, </a:t>
            </a:r>
            <a:r>
              <a:rPr lang="en-US" sz="1800" dirty="0"/>
              <a:t>organizations </a:t>
            </a:r>
            <a:r>
              <a:rPr lang="en-US" sz="1800" dirty="0" smtClean="0"/>
              <a:t>must submit </a:t>
            </a:r>
            <a:r>
              <a:rPr lang="en-US" sz="1800" dirty="0"/>
              <a:t>a completed final report </a:t>
            </a:r>
            <a:r>
              <a:rPr lang="en-US" sz="1800" dirty="0" smtClean="0"/>
              <a:t>prior </a:t>
            </a:r>
            <a:r>
              <a:rPr lang="en-US" sz="1800" dirty="0"/>
              <a:t>to January 31, </a:t>
            </a:r>
            <a:r>
              <a:rPr lang="en-US" sz="1800" dirty="0" smtClean="0"/>
              <a:t>2018.</a:t>
            </a:r>
            <a:endParaRPr lang="en-US" sz="1800" dirty="0"/>
          </a:p>
          <a:p>
            <a:pPr lvl="1">
              <a:lnSpc>
                <a:spcPct val="100000"/>
              </a:lnSpc>
            </a:pPr>
            <a:r>
              <a:rPr lang="en-US" sz="1800" dirty="0" smtClean="0"/>
              <a:t>Note on the report if </a:t>
            </a:r>
            <a:r>
              <a:rPr lang="en-US" sz="1800" dirty="0"/>
              <a:t>no activity has taken place prior to December 31, </a:t>
            </a:r>
            <a:r>
              <a:rPr lang="en-US" sz="1800" dirty="0" smtClean="0"/>
              <a:t>2017.</a:t>
            </a:r>
            <a:endParaRPr lang="en-US" sz="1800" dirty="0"/>
          </a:p>
          <a:p>
            <a:pPr>
              <a:lnSpc>
                <a:spcPct val="100000"/>
              </a:lnSpc>
            </a:pPr>
            <a:r>
              <a:rPr lang="en-US" sz="1800" b="1" dirty="0" smtClean="0"/>
              <a:t>Final </a:t>
            </a:r>
            <a:r>
              <a:rPr lang="en-US" sz="1800" b="1" dirty="0"/>
              <a:t>Report</a:t>
            </a:r>
            <a:r>
              <a:rPr lang="en-US" sz="1800" dirty="0"/>
              <a:t> </a:t>
            </a:r>
          </a:p>
          <a:p>
            <a:pPr lvl="1">
              <a:lnSpc>
                <a:spcPct val="100000"/>
              </a:lnSpc>
            </a:pPr>
            <a:r>
              <a:rPr lang="en-US" sz="1800" dirty="0" smtClean="0"/>
              <a:t>Due </a:t>
            </a:r>
            <a:r>
              <a:rPr lang="en-US" sz="1800" dirty="0"/>
              <a:t>no later than July 31, </a:t>
            </a:r>
            <a:r>
              <a:rPr lang="en-US" sz="1800" dirty="0" smtClean="0"/>
              <a:t>2018.</a:t>
            </a:r>
          </a:p>
          <a:p>
            <a:pPr lvl="1">
              <a:lnSpc>
                <a:spcPct val="100000"/>
              </a:lnSpc>
            </a:pPr>
            <a:r>
              <a:rPr lang="en-US" sz="1800" dirty="0" smtClean="0"/>
              <a:t>Must </a:t>
            </a:r>
            <a:r>
              <a:rPr lang="en-US" sz="1800" dirty="0"/>
              <a:t>submit copies of all invoices and proof of payment for all funds expended through this grant from January 1 – June 30, </a:t>
            </a:r>
            <a:r>
              <a:rPr lang="en-US" sz="1800" dirty="0" smtClean="0"/>
              <a:t>2018.</a:t>
            </a:r>
            <a:endParaRPr lang="en-US" sz="1800" dirty="0"/>
          </a:p>
          <a:p>
            <a:pPr lvl="1">
              <a:lnSpc>
                <a:spcPct val="100000"/>
              </a:lnSpc>
            </a:pPr>
            <a:r>
              <a:rPr lang="en-US" sz="1800" dirty="0" smtClean="0"/>
              <a:t>Attach </a:t>
            </a:r>
            <a:r>
              <a:rPr lang="en-US" sz="1800" dirty="0"/>
              <a:t>all relative marketing samples that include acknowledgement of Richland County </a:t>
            </a:r>
            <a:r>
              <a:rPr lang="en-US" sz="1800" dirty="0" smtClean="0"/>
              <a:t>support.</a:t>
            </a:r>
            <a:endParaRPr lang="en-US" sz="1800" dirty="0"/>
          </a:p>
          <a:p>
            <a:pPr marL="0" indent="0">
              <a:buNone/>
            </a:pPr>
            <a:r>
              <a:rPr lang="en-US" dirty="0"/>
              <a:t> </a:t>
            </a:r>
          </a:p>
        </p:txBody>
      </p:sp>
    </p:spTree>
    <p:custDataLst>
      <p:tags r:id="rId1"/>
    </p:custDataLst>
    <p:extLst>
      <p:ext uri="{BB962C8B-B14F-4D97-AF65-F5344CB8AC3E}">
        <p14:creationId xmlns:p14="http://schemas.microsoft.com/office/powerpoint/2010/main" val="142217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67929"/>
            <a:ext cx="10515600" cy="4351338"/>
          </a:xfrm>
        </p:spPr>
        <p:txBody>
          <a:bodyPr>
            <a:normAutofit fontScale="92500"/>
          </a:bodyPr>
          <a:lstStyle/>
          <a:p>
            <a:pPr marL="0" indent="0">
              <a:lnSpc>
                <a:spcPct val="150000"/>
              </a:lnSpc>
              <a:buNone/>
            </a:pPr>
            <a:r>
              <a:rPr lang="en-US" sz="1800" dirty="0"/>
              <a:t>Richland County has three major programs to distribute grant funds:</a:t>
            </a:r>
          </a:p>
          <a:p>
            <a:pPr lvl="1">
              <a:lnSpc>
                <a:spcPct val="150000"/>
              </a:lnSpc>
            </a:pPr>
            <a:r>
              <a:rPr lang="en-US" sz="1800" b="1" dirty="0"/>
              <a:t>Hospitality Tax Program (H-Tax): </a:t>
            </a:r>
            <a:r>
              <a:rPr lang="en-US" sz="1800" dirty="0"/>
              <a:t>funded through the 2% Tax on prepared foods:</a:t>
            </a:r>
          </a:p>
          <a:p>
            <a:pPr lvl="2">
              <a:lnSpc>
                <a:spcPct val="150000"/>
              </a:lnSpc>
            </a:pPr>
            <a:r>
              <a:rPr lang="en-US" sz="1800" dirty="0"/>
              <a:t>Program and events that draw tourists into the unincorporated areas of the County. </a:t>
            </a:r>
          </a:p>
          <a:p>
            <a:pPr lvl="2">
              <a:lnSpc>
                <a:spcPct val="150000"/>
              </a:lnSpc>
            </a:pPr>
            <a:r>
              <a:rPr lang="en-US" sz="1800" dirty="0"/>
              <a:t>These programs must take place in areas where Richland County collects H-Taxes. </a:t>
            </a:r>
          </a:p>
          <a:p>
            <a:pPr lvl="2">
              <a:lnSpc>
                <a:spcPct val="150000"/>
              </a:lnSpc>
            </a:pPr>
            <a:r>
              <a:rPr lang="en-US" sz="1800" dirty="0"/>
              <a:t>These programs must draw tourists who will eat at restaurants and bars.</a:t>
            </a:r>
          </a:p>
          <a:p>
            <a:pPr lvl="1">
              <a:lnSpc>
                <a:spcPct val="150000"/>
              </a:lnSpc>
            </a:pPr>
            <a:r>
              <a:rPr lang="en-US" sz="1800" b="1" dirty="0"/>
              <a:t>Accommodation Tax Program (A-Tax): </a:t>
            </a:r>
            <a:r>
              <a:rPr lang="en-US" sz="1800" dirty="0"/>
              <a:t>tax-funded through surcharges on hotel/motel rooms:</a:t>
            </a:r>
          </a:p>
          <a:p>
            <a:pPr lvl="2">
              <a:lnSpc>
                <a:spcPct val="150000"/>
              </a:lnSpc>
            </a:pPr>
            <a:r>
              <a:rPr lang="en-US" sz="1800" dirty="0"/>
              <a:t>Programs and events that draw tourists into Richland County who will generate overnight hotel sales.</a:t>
            </a:r>
          </a:p>
          <a:p>
            <a:pPr lvl="1">
              <a:lnSpc>
                <a:spcPct val="150000"/>
              </a:lnSpc>
            </a:pPr>
            <a:r>
              <a:rPr lang="en-US" sz="1800" b="1" dirty="0"/>
              <a:t>Discretionary Grant Program: </a:t>
            </a:r>
            <a:r>
              <a:rPr lang="en-US" sz="1800" dirty="0"/>
              <a:t>funded through Richland County General Fund:</a:t>
            </a:r>
          </a:p>
          <a:p>
            <a:pPr lvl="2">
              <a:lnSpc>
                <a:spcPct val="150000"/>
              </a:lnSpc>
            </a:pPr>
            <a:r>
              <a:rPr lang="en-US" sz="1800" dirty="0"/>
              <a:t>Service based projects that help the underserved populations of Richland </a:t>
            </a:r>
            <a:r>
              <a:rPr lang="en-US" sz="1800" dirty="0" smtClean="0"/>
              <a:t>County.</a:t>
            </a:r>
            <a:endParaRPr lang="en-US" sz="1800" dirty="0"/>
          </a:p>
        </p:txBody>
      </p:sp>
      <p:sp>
        <p:nvSpPr>
          <p:cNvPr id="3" name="Title 2"/>
          <p:cNvSpPr>
            <a:spLocks noGrp="1"/>
          </p:cNvSpPr>
          <p:nvPr>
            <p:ph type="title"/>
          </p:nvPr>
        </p:nvSpPr>
        <p:spPr/>
        <p:txBody>
          <a:bodyPr/>
          <a:lstStyle/>
          <a:p>
            <a:r>
              <a:rPr lang="en-US" dirty="0" smtClean="0"/>
              <a:t>Major Grant Programs</a:t>
            </a:r>
            <a:endParaRPr lang="en-US" dirty="0"/>
          </a:p>
        </p:txBody>
      </p:sp>
    </p:spTree>
    <p:extLst>
      <p:ext uri="{BB962C8B-B14F-4D97-AF65-F5344CB8AC3E}">
        <p14:creationId xmlns:p14="http://schemas.microsoft.com/office/powerpoint/2010/main" val="261836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1784"/>
          </a:xfrm>
        </p:spPr>
        <p:txBody>
          <a:bodyPr/>
          <a:lstStyle/>
          <a:p>
            <a:r>
              <a:rPr lang="en-US" dirty="0" smtClean="0"/>
              <a:t> Timeline</a:t>
            </a:r>
            <a:endParaRPr lang="en-US" dirty="0"/>
          </a:p>
        </p:txBody>
      </p:sp>
      <p:graphicFrame>
        <p:nvGraphicFramePr>
          <p:cNvPr id="10" name="Diagram 9"/>
          <p:cNvGraphicFramePr/>
          <p:nvPr>
            <p:extLst>
              <p:ext uri="{D42A27DB-BD31-4B8C-83A1-F6EECF244321}">
                <p14:modId xmlns:p14="http://schemas.microsoft.com/office/powerpoint/2010/main" val="1529110785"/>
              </p:ext>
            </p:extLst>
          </p:nvPr>
        </p:nvGraphicFramePr>
        <p:xfrm>
          <a:off x="390621" y="648391"/>
          <a:ext cx="11410757" cy="51671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82152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lgn="ctr">
              <a:buNone/>
            </a:pPr>
            <a:r>
              <a:rPr lang="en-US" dirty="0" smtClean="0"/>
              <a:t>Steven A Gaither</a:t>
            </a:r>
          </a:p>
          <a:p>
            <a:pPr marL="0" indent="0" algn="ctr">
              <a:buNone/>
            </a:pPr>
            <a:r>
              <a:rPr lang="en-US" dirty="0" smtClean="0"/>
              <a:t>Richland County Government</a:t>
            </a:r>
          </a:p>
          <a:p>
            <a:pPr marL="0" indent="0" algn="ctr">
              <a:buNone/>
            </a:pPr>
            <a:r>
              <a:rPr lang="en-US" dirty="0"/>
              <a:t>P.O. Box 192</a:t>
            </a:r>
          </a:p>
          <a:p>
            <a:pPr marL="0" indent="0" algn="ctr">
              <a:buNone/>
            </a:pPr>
            <a:r>
              <a:rPr lang="en-US" dirty="0" smtClean="0"/>
              <a:t>2020 Hampton Street, 4</a:t>
            </a:r>
            <a:r>
              <a:rPr lang="en-US" baseline="30000" dirty="0" smtClean="0"/>
              <a:t>th</a:t>
            </a:r>
            <a:r>
              <a:rPr lang="en-US" dirty="0" smtClean="0"/>
              <a:t> Floor Suite 4036</a:t>
            </a:r>
          </a:p>
          <a:p>
            <a:pPr marL="0" indent="0" algn="ctr">
              <a:buNone/>
            </a:pPr>
            <a:r>
              <a:rPr lang="en-US" dirty="0" smtClean="0"/>
              <a:t>Columbia, South Carolina</a:t>
            </a:r>
          </a:p>
          <a:p>
            <a:pPr marL="0" indent="0" algn="ctr">
              <a:buNone/>
            </a:pPr>
            <a:r>
              <a:rPr lang="en-US" dirty="0" smtClean="0"/>
              <a:t>803-576-1514</a:t>
            </a:r>
          </a:p>
          <a:p>
            <a:pPr marL="0" indent="0" algn="ctr">
              <a:buNone/>
            </a:pPr>
            <a:r>
              <a:rPr lang="en-US" smtClean="0"/>
              <a:t>Gaithers@rcgov.us</a:t>
            </a:r>
            <a:endParaRPr lang="en-US" dirty="0" smtClean="0"/>
          </a:p>
        </p:txBody>
      </p:sp>
      <p:sp>
        <p:nvSpPr>
          <p:cNvPr id="3" name="Title 2"/>
          <p:cNvSpPr>
            <a:spLocks noGrp="1"/>
          </p:cNvSpPr>
          <p:nvPr>
            <p:ph type="title"/>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251044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26367"/>
            <a:ext cx="10515600" cy="4351338"/>
          </a:xfrm>
        </p:spPr>
        <p:txBody>
          <a:bodyPr>
            <a:normAutofit lnSpcReduction="10000"/>
          </a:bodyPr>
          <a:lstStyle/>
          <a:p>
            <a:pPr>
              <a:lnSpc>
                <a:spcPct val="150000"/>
              </a:lnSpc>
            </a:pPr>
            <a:r>
              <a:rPr lang="en-US" sz="1900" dirty="0"/>
              <a:t>Organizations in existence at least one year before requesting funds.</a:t>
            </a:r>
          </a:p>
          <a:p>
            <a:pPr lvl="0">
              <a:lnSpc>
                <a:spcPct val="150000"/>
              </a:lnSpc>
            </a:pPr>
            <a:r>
              <a:rPr lang="en-US" sz="1900" dirty="0"/>
              <a:t>Proof of non-profit status.</a:t>
            </a:r>
          </a:p>
          <a:p>
            <a:pPr lvl="0">
              <a:lnSpc>
                <a:spcPct val="150000"/>
              </a:lnSpc>
            </a:pPr>
            <a:r>
              <a:rPr lang="en-US" sz="1900" dirty="0"/>
              <a:t>Religious organizations may receive funding:</a:t>
            </a:r>
          </a:p>
          <a:p>
            <a:pPr lvl="1">
              <a:lnSpc>
                <a:spcPct val="150000"/>
              </a:lnSpc>
            </a:pPr>
            <a:r>
              <a:rPr lang="en-US" sz="1900" dirty="0"/>
              <a:t>County may not sponsor nor provide financial support to a religious organization in a manner that would actively involve it in a religious activity. </a:t>
            </a:r>
          </a:p>
          <a:p>
            <a:pPr lvl="1">
              <a:lnSpc>
                <a:spcPct val="150000"/>
              </a:lnSpc>
            </a:pPr>
            <a:r>
              <a:rPr lang="en-US" sz="1900" dirty="0"/>
              <a:t>Funds must be solely used for secular purposes and the principal/primary goal of the sponsored activity cannot promote the advancement of religion.</a:t>
            </a:r>
          </a:p>
          <a:p>
            <a:pPr>
              <a:lnSpc>
                <a:spcPct val="150000"/>
              </a:lnSpc>
            </a:pPr>
            <a:r>
              <a:rPr lang="en-US" sz="1800" dirty="0"/>
              <a:t>Richland County will not award H-Tax funds to individuals, fraternal organizations, or groups that endorse/support political campaigns</a:t>
            </a:r>
            <a:r>
              <a:rPr lang="en-US" sz="1800" dirty="0" smtClean="0"/>
              <a:t>.</a:t>
            </a:r>
            <a:endParaRPr lang="en-US" sz="2667" dirty="0"/>
          </a:p>
        </p:txBody>
      </p:sp>
      <p:sp>
        <p:nvSpPr>
          <p:cNvPr id="3" name="Title 2"/>
          <p:cNvSpPr>
            <a:spLocks noGrp="1"/>
          </p:cNvSpPr>
          <p:nvPr>
            <p:ph type="title"/>
          </p:nvPr>
        </p:nvSpPr>
        <p:spPr/>
        <p:txBody>
          <a:bodyPr/>
          <a:lstStyle/>
          <a:p>
            <a:r>
              <a:rPr lang="en-US" dirty="0"/>
              <a:t>Who is Eligible</a:t>
            </a:r>
            <a:r>
              <a:rPr lang="en-US" dirty="0" smtClean="0"/>
              <a:t>?</a:t>
            </a:r>
            <a:endParaRPr lang="en-US" dirty="0"/>
          </a:p>
        </p:txBody>
      </p:sp>
    </p:spTree>
    <p:extLst>
      <p:ext uri="{BB962C8B-B14F-4D97-AF65-F5344CB8AC3E}">
        <p14:creationId xmlns:p14="http://schemas.microsoft.com/office/powerpoint/2010/main" val="4050897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4099"/>
            <a:ext cx="10515600" cy="1325563"/>
          </a:xfrm>
        </p:spPr>
        <p:txBody>
          <a:bodyPr/>
          <a:lstStyle/>
          <a:p>
            <a:r>
              <a:rPr lang="en-US" dirty="0" smtClean="0"/>
              <a:t>Who is Eligible? (cont.) </a:t>
            </a:r>
            <a:endParaRPr lang="en-US" dirty="0"/>
          </a:p>
        </p:txBody>
      </p:sp>
      <p:sp>
        <p:nvSpPr>
          <p:cNvPr id="5" name="Content Placeholder 4"/>
          <p:cNvSpPr>
            <a:spLocks noGrp="1"/>
          </p:cNvSpPr>
          <p:nvPr>
            <p:ph idx="1"/>
          </p:nvPr>
        </p:nvSpPr>
        <p:spPr>
          <a:xfrm>
            <a:off x="718241" y="1339662"/>
            <a:ext cx="10972800" cy="4771771"/>
          </a:xfrm>
        </p:spPr>
        <p:txBody>
          <a:bodyPr>
            <a:normAutofit/>
          </a:bodyPr>
          <a:lstStyle/>
          <a:p>
            <a:pPr>
              <a:lnSpc>
                <a:spcPct val="150000"/>
              </a:lnSpc>
            </a:pPr>
            <a:r>
              <a:rPr lang="en-US" sz="1800" dirty="0"/>
              <a:t>Grantee organizations must not re-grant County funds to other </a:t>
            </a:r>
            <a:r>
              <a:rPr lang="en-US" sz="1800" dirty="0" smtClean="0"/>
              <a:t>organizations </a:t>
            </a:r>
          </a:p>
          <a:p>
            <a:pPr lvl="1">
              <a:lnSpc>
                <a:spcPct val="150000"/>
              </a:lnSpc>
            </a:pPr>
            <a:r>
              <a:rPr lang="en-US" sz="1800" dirty="0" smtClean="0"/>
              <a:t>All </a:t>
            </a:r>
            <a:r>
              <a:rPr lang="en-US" sz="1800" dirty="0"/>
              <a:t>funds must be spent on direct program expenditures by the organization </a:t>
            </a:r>
            <a:r>
              <a:rPr lang="en-US" sz="1800" dirty="0" smtClean="0"/>
              <a:t>granted </a:t>
            </a:r>
            <a:r>
              <a:rPr lang="en-US" sz="1800" dirty="0"/>
              <a:t>the allocation</a:t>
            </a:r>
          </a:p>
          <a:p>
            <a:pPr>
              <a:lnSpc>
                <a:spcPct val="150000"/>
              </a:lnSpc>
            </a:pPr>
            <a:r>
              <a:rPr lang="en-US" sz="1800" dirty="0"/>
              <a:t>Council approved with the FY18 allocations that all organizations that use a fiscal agent to administer grant funded projects through the H-Tax Program can only do so for one fiscal year </a:t>
            </a:r>
            <a:endParaRPr lang="en-US" sz="1800" dirty="0" smtClean="0"/>
          </a:p>
          <a:p>
            <a:pPr lvl="1">
              <a:lnSpc>
                <a:spcPct val="150000"/>
              </a:lnSpc>
            </a:pPr>
            <a:r>
              <a:rPr lang="en-US" sz="1800" dirty="0" smtClean="0"/>
              <a:t>Must </a:t>
            </a:r>
            <a:r>
              <a:rPr lang="en-US" sz="1800" dirty="0"/>
              <a:t>have a 501 (c) 3 tax exempt status to receive future </a:t>
            </a:r>
            <a:r>
              <a:rPr lang="en-US" sz="1800" dirty="0" smtClean="0"/>
              <a:t>H-Tax </a:t>
            </a:r>
            <a:r>
              <a:rPr lang="en-US" sz="1800" dirty="0"/>
              <a:t>Grant </a:t>
            </a:r>
            <a:r>
              <a:rPr lang="en-US" sz="1800" dirty="0" smtClean="0"/>
              <a:t>funds</a:t>
            </a:r>
            <a:endParaRPr lang="en-US" sz="1800" dirty="0"/>
          </a:p>
        </p:txBody>
      </p:sp>
    </p:spTree>
    <p:custDataLst>
      <p:tags r:id="rId1"/>
    </p:custDataLst>
    <p:extLst>
      <p:ext uri="{BB962C8B-B14F-4D97-AF65-F5344CB8AC3E}">
        <p14:creationId xmlns:p14="http://schemas.microsoft.com/office/powerpoint/2010/main" val="1289509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sz="1800" dirty="0"/>
              <a:t>Projects to be funded by Hospitality Tax funds must result in </a:t>
            </a:r>
            <a:r>
              <a:rPr lang="en-US" sz="1800" i="1" dirty="0"/>
              <a:t>the attraction of tourists to Richland County</a:t>
            </a:r>
            <a:endParaRPr lang="en-US" sz="1800" dirty="0"/>
          </a:p>
          <a:p>
            <a:pPr>
              <a:lnSpc>
                <a:spcPct val="150000"/>
              </a:lnSpc>
            </a:pPr>
            <a:r>
              <a:rPr lang="en-US" sz="1800" dirty="0"/>
              <a:t>Per SC Code of Laws SECTION 6-1-730, revenue generated by the hospitality tax must be used exclusively for the following purposes:</a:t>
            </a:r>
          </a:p>
          <a:p>
            <a:pPr lvl="1">
              <a:lnSpc>
                <a:spcPct val="150000"/>
              </a:lnSpc>
            </a:pPr>
            <a:r>
              <a:rPr lang="en-US" sz="1800" dirty="0" smtClean="0"/>
              <a:t>Tourism-related </a:t>
            </a:r>
            <a:r>
              <a:rPr lang="en-US" sz="1800" dirty="0"/>
              <a:t>buildings including, but not limited to, civic centers, coliseums, and aquariums;</a:t>
            </a:r>
          </a:p>
          <a:p>
            <a:pPr lvl="1">
              <a:lnSpc>
                <a:spcPct val="150000"/>
              </a:lnSpc>
            </a:pPr>
            <a:r>
              <a:rPr lang="en-US" sz="1800" dirty="0" smtClean="0"/>
              <a:t>Tourism-related </a:t>
            </a:r>
            <a:r>
              <a:rPr lang="en-US" sz="1800" dirty="0"/>
              <a:t>cultural, recreational, or historic facilities;</a:t>
            </a:r>
          </a:p>
          <a:p>
            <a:pPr lvl="1">
              <a:lnSpc>
                <a:spcPct val="150000"/>
              </a:lnSpc>
            </a:pPr>
            <a:r>
              <a:rPr lang="en-US" sz="1800" dirty="0" smtClean="0"/>
              <a:t>Beach </a:t>
            </a:r>
            <a:r>
              <a:rPr lang="en-US" sz="1800" dirty="0"/>
              <a:t>access and re-nourishment;</a:t>
            </a:r>
          </a:p>
          <a:p>
            <a:pPr lvl="1">
              <a:lnSpc>
                <a:spcPct val="150000"/>
              </a:lnSpc>
            </a:pPr>
            <a:r>
              <a:rPr lang="en-US" sz="1800" dirty="0" smtClean="0"/>
              <a:t>Highways</a:t>
            </a:r>
            <a:r>
              <a:rPr lang="en-US" sz="1800" dirty="0"/>
              <a:t>, roads, streets, and bridges providing access to tourist destinations;</a:t>
            </a:r>
          </a:p>
          <a:p>
            <a:pPr lvl="1">
              <a:lnSpc>
                <a:spcPct val="150000"/>
              </a:lnSpc>
            </a:pPr>
            <a:r>
              <a:rPr lang="en-US" sz="1800" dirty="0" smtClean="0"/>
              <a:t>Advertisements </a:t>
            </a:r>
            <a:r>
              <a:rPr lang="en-US" sz="1800" dirty="0"/>
              <a:t>and promotions related to tourism development; or</a:t>
            </a:r>
          </a:p>
          <a:p>
            <a:pPr lvl="1">
              <a:lnSpc>
                <a:spcPct val="150000"/>
              </a:lnSpc>
            </a:pPr>
            <a:r>
              <a:rPr lang="en-US" sz="1800" dirty="0" smtClean="0"/>
              <a:t>Water </a:t>
            </a:r>
            <a:r>
              <a:rPr lang="en-US" sz="1800" dirty="0"/>
              <a:t>and sewer infrastructure to serve tourism-related </a:t>
            </a:r>
            <a:r>
              <a:rPr lang="en-US" sz="1800" dirty="0" smtClean="0"/>
              <a:t>demand</a:t>
            </a:r>
            <a:endParaRPr lang="en-US" sz="1800" dirty="0"/>
          </a:p>
        </p:txBody>
      </p:sp>
      <p:sp>
        <p:nvSpPr>
          <p:cNvPr id="3" name="Title 2"/>
          <p:cNvSpPr>
            <a:spLocks noGrp="1"/>
          </p:cNvSpPr>
          <p:nvPr>
            <p:ph type="title"/>
          </p:nvPr>
        </p:nvSpPr>
        <p:spPr/>
        <p:txBody>
          <a:bodyPr/>
          <a:lstStyle/>
          <a:p>
            <a:r>
              <a:rPr lang="en-US" dirty="0"/>
              <a:t>Project Eligibility </a:t>
            </a:r>
            <a:r>
              <a:rPr lang="en-US" dirty="0" smtClean="0"/>
              <a:t>Criteria: H-Tax</a:t>
            </a:r>
            <a:endParaRPr lang="en-US" dirty="0"/>
          </a:p>
        </p:txBody>
      </p:sp>
    </p:spTree>
    <p:extLst>
      <p:ext uri="{BB962C8B-B14F-4D97-AF65-F5344CB8AC3E}">
        <p14:creationId xmlns:p14="http://schemas.microsoft.com/office/powerpoint/2010/main" val="3070710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213606"/>
            <a:ext cx="10515600" cy="1325563"/>
          </a:xfrm>
        </p:spPr>
        <p:txBody>
          <a:bodyPr/>
          <a:lstStyle/>
          <a:p>
            <a:r>
              <a:rPr lang="en-US" dirty="0" smtClean="0"/>
              <a:t>Project Eligibility Criteria: A-Tax</a:t>
            </a:r>
            <a:endParaRPr lang="en-US" dirty="0"/>
          </a:p>
        </p:txBody>
      </p:sp>
      <p:sp>
        <p:nvSpPr>
          <p:cNvPr id="5" name="Content Placeholder 4"/>
          <p:cNvSpPr>
            <a:spLocks noGrp="1"/>
          </p:cNvSpPr>
          <p:nvPr>
            <p:ph idx="1"/>
          </p:nvPr>
        </p:nvSpPr>
        <p:spPr>
          <a:xfrm>
            <a:off x="718241" y="1339662"/>
            <a:ext cx="10972800" cy="4520811"/>
          </a:xfrm>
        </p:spPr>
        <p:txBody>
          <a:bodyPr>
            <a:normAutofit/>
          </a:bodyPr>
          <a:lstStyle/>
          <a:p>
            <a:pPr>
              <a:lnSpc>
                <a:spcPct val="150000"/>
              </a:lnSpc>
            </a:pPr>
            <a:r>
              <a:rPr lang="en-US" sz="1800" dirty="0" smtClean="0"/>
              <a:t>Organizations </a:t>
            </a:r>
            <a:r>
              <a:rPr lang="en-US" sz="1800" dirty="0"/>
              <a:t>and/or projects </a:t>
            </a:r>
            <a:r>
              <a:rPr lang="en-US" sz="1800" dirty="0" smtClean="0"/>
              <a:t>funded </a:t>
            </a:r>
            <a:r>
              <a:rPr lang="en-US" sz="1800" dirty="0"/>
              <a:t>by </a:t>
            </a:r>
            <a:r>
              <a:rPr lang="en-US" sz="1800" dirty="0" smtClean="0"/>
              <a:t>A-Tax </a:t>
            </a:r>
            <a:r>
              <a:rPr lang="en-US" sz="1800" dirty="0"/>
              <a:t>Funds must have as their primary mission the attraction of tourists to Richland </a:t>
            </a:r>
            <a:r>
              <a:rPr lang="en-US" sz="1800" dirty="0" smtClean="0"/>
              <a:t>County </a:t>
            </a:r>
          </a:p>
          <a:p>
            <a:pPr>
              <a:lnSpc>
                <a:spcPct val="150000"/>
              </a:lnSpc>
            </a:pPr>
            <a:r>
              <a:rPr lang="en-US" sz="1800" dirty="0" smtClean="0"/>
              <a:t>Priority </a:t>
            </a:r>
            <a:r>
              <a:rPr lang="en-US" sz="1800" dirty="0"/>
              <a:t>will be given to organizations and/or projects that have the following characteristics:</a:t>
            </a:r>
          </a:p>
          <a:p>
            <a:pPr lvl="1">
              <a:lnSpc>
                <a:spcPct val="150000"/>
              </a:lnSpc>
            </a:pPr>
            <a:r>
              <a:rPr lang="en-US" sz="1800" dirty="0" smtClean="0"/>
              <a:t>Will </a:t>
            </a:r>
            <a:r>
              <a:rPr lang="en-US" sz="1800" dirty="0"/>
              <a:t>generate overnight stay(s) in Richland County’s lodging </a:t>
            </a:r>
            <a:r>
              <a:rPr lang="en-US" sz="1800" dirty="0" smtClean="0"/>
              <a:t>facilities;</a:t>
            </a:r>
          </a:p>
          <a:p>
            <a:pPr lvl="1">
              <a:lnSpc>
                <a:spcPct val="150000"/>
              </a:lnSpc>
            </a:pPr>
            <a:r>
              <a:rPr lang="en-US" sz="1800" dirty="0"/>
              <a:t>W</a:t>
            </a:r>
            <a:r>
              <a:rPr lang="en-US" sz="1800" dirty="0" smtClean="0"/>
              <a:t>ill </a:t>
            </a:r>
            <a:r>
              <a:rPr lang="en-US" sz="1800" dirty="0"/>
              <a:t>promote and highlight Richland County’s historic and cultural venues; recreational facilities and events; and the uniqueness and flavor of the local </a:t>
            </a:r>
            <a:r>
              <a:rPr lang="en-US" sz="1800" dirty="0" smtClean="0"/>
              <a:t>community.</a:t>
            </a:r>
            <a:endParaRPr lang="en-US" sz="1800" dirty="0"/>
          </a:p>
        </p:txBody>
      </p:sp>
    </p:spTree>
    <p:custDataLst>
      <p:tags r:id="rId1"/>
    </p:custDataLst>
    <p:extLst>
      <p:ext uri="{BB962C8B-B14F-4D97-AF65-F5344CB8AC3E}">
        <p14:creationId xmlns:p14="http://schemas.microsoft.com/office/powerpoint/2010/main" val="2029260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241" y="346609"/>
            <a:ext cx="10515600" cy="1232810"/>
          </a:xfrm>
        </p:spPr>
        <p:txBody>
          <a:bodyPr/>
          <a:lstStyle/>
          <a:p>
            <a:r>
              <a:rPr lang="en-US" dirty="0" smtClean="0"/>
              <a:t>Project Eligibility Criteria: Discretionary Grants</a:t>
            </a:r>
            <a:endParaRPr lang="en-US" dirty="0"/>
          </a:p>
        </p:txBody>
      </p:sp>
      <p:sp>
        <p:nvSpPr>
          <p:cNvPr id="5" name="Content Placeholder 4"/>
          <p:cNvSpPr>
            <a:spLocks noGrp="1"/>
          </p:cNvSpPr>
          <p:nvPr>
            <p:ph idx="1"/>
          </p:nvPr>
        </p:nvSpPr>
        <p:spPr>
          <a:xfrm>
            <a:off x="718240" y="1579418"/>
            <a:ext cx="11119083" cy="4355869"/>
          </a:xfrm>
        </p:spPr>
        <p:txBody>
          <a:bodyPr>
            <a:normAutofit/>
          </a:bodyPr>
          <a:lstStyle/>
          <a:p>
            <a:pPr lvl="0">
              <a:lnSpc>
                <a:spcPct val="150000"/>
              </a:lnSpc>
            </a:pPr>
            <a:r>
              <a:rPr lang="en-US" sz="1800" dirty="0" smtClean="0"/>
              <a:t>The activity:</a:t>
            </a:r>
          </a:p>
          <a:p>
            <a:pPr lvl="1">
              <a:lnSpc>
                <a:spcPct val="150000"/>
              </a:lnSpc>
            </a:pPr>
            <a:r>
              <a:rPr lang="en-US" sz="1800" dirty="0" smtClean="0"/>
              <a:t>Meets </a:t>
            </a:r>
            <a:r>
              <a:rPr lang="en-US" sz="1800" dirty="0"/>
              <a:t>service-type activities  outlined  in the organization’s  mission,  long-range plans,  goals and </a:t>
            </a:r>
            <a:r>
              <a:rPr lang="en-US" sz="1800" dirty="0" smtClean="0"/>
              <a:t>objectives.</a:t>
            </a:r>
            <a:endParaRPr lang="en-US" sz="1800" dirty="0"/>
          </a:p>
          <a:p>
            <a:pPr lvl="1">
              <a:lnSpc>
                <a:spcPct val="150000"/>
              </a:lnSpc>
            </a:pPr>
            <a:r>
              <a:rPr lang="en-US" sz="1800" dirty="0" smtClean="0"/>
              <a:t>Provides </a:t>
            </a:r>
            <a:r>
              <a:rPr lang="en-US" sz="1800" dirty="0"/>
              <a:t>opportunities for underserved populations in Richland </a:t>
            </a:r>
            <a:r>
              <a:rPr lang="en-US" sz="1800" dirty="0" smtClean="0"/>
              <a:t>County.</a:t>
            </a:r>
            <a:endParaRPr lang="en-US" sz="1800" dirty="0"/>
          </a:p>
          <a:p>
            <a:pPr lvl="1">
              <a:lnSpc>
                <a:spcPct val="150000"/>
              </a:lnSpc>
            </a:pPr>
            <a:r>
              <a:rPr lang="en-US" sz="1800" dirty="0"/>
              <a:t>P</a:t>
            </a:r>
            <a:r>
              <a:rPr lang="en-US" sz="1800" dirty="0" smtClean="0"/>
              <a:t>rovides </a:t>
            </a:r>
            <a:r>
              <a:rPr lang="en-US" sz="1800" dirty="0"/>
              <a:t>solutions by way of systems or approaches that can prevent, </a:t>
            </a:r>
            <a:r>
              <a:rPr lang="en-US" sz="1800" dirty="0" smtClean="0"/>
              <a:t>mitigate, </a:t>
            </a:r>
            <a:r>
              <a:rPr lang="en-US" sz="1800" dirty="0"/>
              <a:t>or resolve individual, family, or community </a:t>
            </a:r>
            <a:r>
              <a:rPr lang="en-US" sz="1800" dirty="0" smtClean="0"/>
              <a:t>problems.</a:t>
            </a:r>
          </a:p>
          <a:p>
            <a:pPr lvl="0">
              <a:lnSpc>
                <a:spcPct val="150000"/>
              </a:lnSpc>
            </a:pPr>
            <a:r>
              <a:rPr lang="en-US" sz="1800" dirty="0" smtClean="0"/>
              <a:t>Organizations </a:t>
            </a:r>
            <a:r>
              <a:rPr lang="en-US" sz="1800" dirty="0"/>
              <a:t>must apply for either a one, </a:t>
            </a:r>
            <a:r>
              <a:rPr lang="en-US" sz="1800" dirty="0" smtClean="0"/>
              <a:t>two, </a:t>
            </a:r>
            <a:r>
              <a:rPr lang="en-US" sz="1800" dirty="0"/>
              <a:t>or three year funding </a:t>
            </a:r>
            <a:r>
              <a:rPr lang="en-US" sz="1800" dirty="0" smtClean="0"/>
              <a:t>option.</a:t>
            </a:r>
            <a:endParaRPr lang="en-US" sz="1800" dirty="0"/>
          </a:p>
          <a:p>
            <a:pPr>
              <a:lnSpc>
                <a:spcPct val="150000"/>
              </a:lnSpc>
            </a:pPr>
            <a:r>
              <a:rPr lang="en-US" sz="1800" dirty="0"/>
              <a:t>Richland County Council shall make all awards pursuant to this grant </a:t>
            </a:r>
            <a:r>
              <a:rPr lang="en-US" sz="1800" dirty="0" smtClean="0"/>
              <a:t>program.</a:t>
            </a:r>
          </a:p>
          <a:p>
            <a:pPr>
              <a:lnSpc>
                <a:spcPct val="150000"/>
              </a:lnSpc>
            </a:pPr>
            <a:r>
              <a:rPr lang="en-US" sz="1800" dirty="0" smtClean="0"/>
              <a:t>Organizations </a:t>
            </a:r>
            <a:r>
              <a:rPr lang="en-US" sz="1800" dirty="0"/>
              <a:t>receiving </a:t>
            </a:r>
            <a:r>
              <a:rPr lang="en-US" sz="1800" dirty="0" smtClean="0"/>
              <a:t>A-Tax </a:t>
            </a:r>
            <a:r>
              <a:rPr lang="en-US" sz="1800" dirty="0"/>
              <a:t>funds will not be considered for </a:t>
            </a:r>
            <a:r>
              <a:rPr lang="en-US" sz="1800" dirty="0" smtClean="0"/>
              <a:t>funding </a:t>
            </a:r>
            <a:r>
              <a:rPr lang="en-US" sz="1800" dirty="0"/>
              <a:t>unless waived by majority vote of </a:t>
            </a:r>
            <a:r>
              <a:rPr lang="en-US" sz="1800" dirty="0" smtClean="0"/>
              <a:t>Council.</a:t>
            </a:r>
            <a:endParaRPr lang="en-US" dirty="0"/>
          </a:p>
        </p:txBody>
      </p:sp>
    </p:spTree>
    <p:custDataLst>
      <p:tags r:id="rId1"/>
    </p:custDataLst>
    <p:extLst>
      <p:ext uri="{BB962C8B-B14F-4D97-AF65-F5344CB8AC3E}">
        <p14:creationId xmlns:p14="http://schemas.microsoft.com/office/powerpoint/2010/main" val="4284598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nSpc>
                <a:spcPct val="150000"/>
              </a:lnSpc>
            </a:pPr>
            <a:r>
              <a:rPr lang="en-US" sz="1800" b="1" dirty="0" smtClean="0"/>
              <a:t>Level </a:t>
            </a:r>
            <a:r>
              <a:rPr lang="en-US" sz="1800" b="1" dirty="0"/>
              <a:t>1 Funding </a:t>
            </a:r>
            <a:r>
              <a:rPr lang="en-US" sz="1800" b="1" dirty="0" smtClean="0"/>
              <a:t>– </a:t>
            </a:r>
            <a:r>
              <a:rPr lang="en-US" sz="1800" dirty="0" smtClean="0"/>
              <a:t>to</a:t>
            </a:r>
            <a:r>
              <a:rPr lang="en-US" sz="1800" b="1" dirty="0" smtClean="0"/>
              <a:t> </a:t>
            </a:r>
            <a:r>
              <a:rPr lang="en-US" sz="1800" dirty="0" smtClean="0"/>
              <a:t>external </a:t>
            </a:r>
            <a:r>
              <a:rPr lang="en-US" sz="1800" dirty="0"/>
              <a:t>agencies to address funding gaps experienced by County </a:t>
            </a:r>
            <a:r>
              <a:rPr lang="en-US" sz="1800" dirty="0" smtClean="0"/>
              <a:t>promotional </a:t>
            </a:r>
            <a:r>
              <a:rPr lang="en-US" sz="1800" dirty="0"/>
              <a:t>entities and </a:t>
            </a:r>
            <a:r>
              <a:rPr lang="en-US" sz="1800" dirty="0" smtClean="0"/>
              <a:t>community service </a:t>
            </a:r>
            <a:r>
              <a:rPr lang="en-US" sz="1800" dirty="0"/>
              <a:t>based organizations</a:t>
            </a:r>
            <a:r>
              <a:rPr lang="en-US" sz="1800" dirty="0" smtClean="0"/>
              <a:t>. (i.e. H-Tax ordinance agencies, </a:t>
            </a:r>
            <a:r>
              <a:rPr lang="en-US" sz="1800" dirty="0" err="1" smtClean="0"/>
              <a:t>Edventure</a:t>
            </a:r>
            <a:r>
              <a:rPr lang="en-US" sz="1800" dirty="0" smtClean="0"/>
              <a:t>, Historic Columbia).</a:t>
            </a:r>
          </a:p>
          <a:p>
            <a:pPr lvl="0">
              <a:lnSpc>
                <a:spcPct val="150000"/>
              </a:lnSpc>
            </a:pPr>
            <a:r>
              <a:rPr lang="en-US" sz="1800" b="1" dirty="0" smtClean="0"/>
              <a:t>Level </a:t>
            </a:r>
            <a:r>
              <a:rPr lang="en-US" sz="1800" b="1" dirty="0"/>
              <a:t>2 Funding </a:t>
            </a:r>
            <a:r>
              <a:rPr lang="en-US" sz="1800" b="1" dirty="0" smtClean="0"/>
              <a:t>–</a:t>
            </a:r>
            <a:r>
              <a:rPr lang="en-US" sz="1800" dirty="0" smtClean="0"/>
              <a:t> </a:t>
            </a:r>
            <a:r>
              <a:rPr lang="en-US" sz="1800" dirty="0"/>
              <a:t>to organizations via the Hospitality Tax Advisory Committee, Accommodations Tax Advisory </a:t>
            </a:r>
            <a:r>
              <a:rPr lang="en-US" sz="1800" dirty="0" smtClean="0"/>
              <a:t>Committee, and/or </a:t>
            </a:r>
            <a:r>
              <a:rPr lang="en-US" sz="1800" dirty="0"/>
              <a:t>the Discretionary Grant Committee</a:t>
            </a:r>
            <a:r>
              <a:rPr lang="en-US" sz="1800" dirty="0" smtClean="0"/>
              <a:t>. </a:t>
            </a:r>
          </a:p>
          <a:p>
            <a:pPr lvl="0">
              <a:lnSpc>
                <a:spcPct val="150000"/>
              </a:lnSpc>
            </a:pPr>
            <a:r>
              <a:rPr lang="en-US" sz="1800" b="1" dirty="0" smtClean="0"/>
              <a:t>Level </a:t>
            </a:r>
            <a:r>
              <a:rPr lang="en-US" sz="1800" b="1" dirty="0"/>
              <a:t>3 Funding – </a:t>
            </a:r>
            <a:r>
              <a:rPr lang="en-US" sz="1800" dirty="0"/>
              <a:t>p</a:t>
            </a:r>
            <a:r>
              <a:rPr lang="en-US" sz="1800" dirty="0" smtClean="0"/>
              <a:t>rovides seed funding </a:t>
            </a:r>
            <a:r>
              <a:rPr lang="en-US" sz="1800" dirty="0"/>
              <a:t>to organizations through Council advocacy based </a:t>
            </a:r>
            <a:r>
              <a:rPr lang="en-US" sz="1800" dirty="0" smtClean="0"/>
              <a:t>initiatives. </a:t>
            </a:r>
          </a:p>
          <a:p>
            <a:pPr lvl="1">
              <a:lnSpc>
                <a:spcPct val="150000"/>
              </a:lnSpc>
            </a:pPr>
            <a:r>
              <a:rPr lang="en-US" sz="1800" dirty="0" smtClean="0"/>
              <a:t>Seed Funding – provided </a:t>
            </a:r>
            <a:r>
              <a:rPr lang="en-US" sz="1800" dirty="0"/>
              <a:t>to developing organizations to facilitate the success </a:t>
            </a:r>
            <a:r>
              <a:rPr lang="en-US" sz="1800" dirty="0" smtClean="0"/>
              <a:t>of their </a:t>
            </a:r>
            <a:r>
              <a:rPr lang="en-US" sz="1800" dirty="0"/>
              <a:t>projects or </a:t>
            </a:r>
            <a:r>
              <a:rPr lang="en-US" sz="1800" dirty="0" smtClean="0"/>
              <a:t>programs (i.e. Gateway to the Army Foundation).</a:t>
            </a:r>
            <a:endParaRPr lang="en-US" sz="1800" dirty="0"/>
          </a:p>
        </p:txBody>
      </p:sp>
      <p:sp>
        <p:nvSpPr>
          <p:cNvPr id="3" name="Title 2"/>
          <p:cNvSpPr>
            <a:spLocks noGrp="1"/>
          </p:cNvSpPr>
          <p:nvPr>
            <p:ph type="title"/>
          </p:nvPr>
        </p:nvSpPr>
        <p:spPr/>
        <p:txBody>
          <a:bodyPr/>
          <a:lstStyle/>
          <a:p>
            <a:r>
              <a:rPr lang="en-US" dirty="0" smtClean="0"/>
              <a:t>Richland County Council Funding Strategy</a:t>
            </a:r>
            <a:endParaRPr lang="en-US" dirty="0"/>
          </a:p>
        </p:txBody>
      </p:sp>
    </p:spTree>
    <p:extLst>
      <p:ext uri="{BB962C8B-B14F-4D97-AF65-F5344CB8AC3E}">
        <p14:creationId xmlns:p14="http://schemas.microsoft.com/office/powerpoint/2010/main" val="3161597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4" y="14099"/>
            <a:ext cx="10515600" cy="1325563"/>
          </a:xfrm>
        </p:spPr>
        <p:txBody>
          <a:bodyPr/>
          <a:lstStyle/>
          <a:p>
            <a:r>
              <a:rPr lang="en-US" dirty="0" smtClean="0"/>
              <a:t>Funding Priorities: H-Tax</a:t>
            </a:r>
            <a:endParaRPr lang="en-US" dirty="0"/>
          </a:p>
        </p:txBody>
      </p:sp>
      <p:sp>
        <p:nvSpPr>
          <p:cNvPr id="5" name="Content Placeholder 4"/>
          <p:cNvSpPr>
            <a:spLocks noGrp="1"/>
          </p:cNvSpPr>
          <p:nvPr>
            <p:ph idx="1"/>
          </p:nvPr>
        </p:nvSpPr>
        <p:spPr>
          <a:xfrm>
            <a:off x="718241" y="1339662"/>
            <a:ext cx="10972800" cy="5080000"/>
          </a:xfrm>
        </p:spPr>
        <p:txBody>
          <a:bodyPr>
            <a:normAutofit/>
          </a:bodyPr>
          <a:lstStyle/>
          <a:p>
            <a:pPr>
              <a:lnSpc>
                <a:spcPct val="150000"/>
              </a:lnSpc>
            </a:pPr>
            <a:r>
              <a:rPr lang="en-US" sz="1800" dirty="0"/>
              <a:t>Priority will be given to projects that:</a:t>
            </a:r>
          </a:p>
          <a:p>
            <a:pPr lvl="1">
              <a:lnSpc>
                <a:spcPct val="150000"/>
              </a:lnSpc>
            </a:pPr>
            <a:r>
              <a:rPr lang="en-US" sz="1800" dirty="0"/>
              <a:t>Promote dining at restaurants, cafeterias, and other eating and drinking establishments where Richland County collects Hospitality Tax </a:t>
            </a:r>
            <a:r>
              <a:rPr lang="en-US" sz="1800" dirty="0" smtClean="0"/>
              <a:t>(unincorporated </a:t>
            </a:r>
            <a:r>
              <a:rPr lang="en-US" sz="1800" dirty="0"/>
              <a:t>Richland County, Town of Eastover and the Richland County portions of the Town of Irmo);</a:t>
            </a:r>
          </a:p>
          <a:p>
            <a:pPr lvl="1">
              <a:lnSpc>
                <a:spcPct val="150000"/>
              </a:lnSpc>
            </a:pPr>
            <a:r>
              <a:rPr lang="en-US" sz="1800" dirty="0"/>
              <a:t>Generate overnight stay in unincorporated Richland County’s lodging facilities; and</a:t>
            </a:r>
          </a:p>
          <a:p>
            <a:pPr lvl="1">
              <a:lnSpc>
                <a:spcPct val="150000"/>
              </a:lnSpc>
            </a:pPr>
            <a:r>
              <a:rPr lang="en-US" sz="1800" dirty="0"/>
              <a:t>Promote and highlight unincorporated Richland County’s historic and cultural venues, recreational facilities and events and the uniqueness and flavor of the local </a:t>
            </a:r>
            <a:r>
              <a:rPr lang="en-US" sz="1800" dirty="0" smtClean="0"/>
              <a:t>community.</a:t>
            </a:r>
          </a:p>
          <a:p>
            <a:pPr>
              <a:lnSpc>
                <a:spcPct val="150000"/>
              </a:lnSpc>
            </a:pPr>
            <a:r>
              <a:rPr lang="en-US" sz="1800" dirty="0" smtClean="0"/>
              <a:t>Funds </a:t>
            </a:r>
            <a:r>
              <a:rPr lang="en-US" sz="1800" dirty="0"/>
              <a:t>will be distributed with a goal of </a:t>
            </a:r>
            <a:r>
              <a:rPr lang="en-US" sz="1800" dirty="0" smtClean="0"/>
              <a:t>75% </a:t>
            </a:r>
            <a:r>
              <a:rPr lang="en-US" sz="1800" dirty="0"/>
              <a:t>dedicated to organizations and projects that generate tourism in the unincorporated areas of Richland County and in municipal areas where Hospitality Tax revenues are collected by the </a:t>
            </a:r>
            <a:r>
              <a:rPr lang="en-US" sz="1800" dirty="0" smtClean="0"/>
              <a:t>county. </a:t>
            </a:r>
            <a:endParaRPr lang="en-US" dirty="0"/>
          </a:p>
          <a:p>
            <a:endParaRPr lang="en-US" dirty="0"/>
          </a:p>
        </p:txBody>
      </p:sp>
    </p:spTree>
    <p:custDataLst>
      <p:tags r:id="rId1"/>
    </p:custDataLst>
    <p:extLst>
      <p:ext uri="{BB962C8B-B14F-4D97-AF65-F5344CB8AC3E}">
        <p14:creationId xmlns:p14="http://schemas.microsoft.com/office/powerpoint/2010/main" val="3407717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2"/>
  <p:tag name="ARTICULATE_PROJECT_OPEN" val="0"/>
  <p:tag name="ARTICULATE_DESIGN_ID_OFFICE THEME" val="304bWAF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2327</TotalTime>
  <Words>1854</Words>
  <Application>Microsoft Office PowerPoint</Application>
  <PresentationFormat>Widescreen</PresentationFormat>
  <Paragraphs>187</Paragraphs>
  <Slides>21</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Century Gothic</vt:lpstr>
      <vt:lpstr>Office Theme</vt:lpstr>
      <vt:lpstr>PowerPoint Presentation</vt:lpstr>
      <vt:lpstr>Major Grant Programs</vt:lpstr>
      <vt:lpstr>Who is Eligible?</vt:lpstr>
      <vt:lpstr>Who is Eligible? (cont.) </vt:lpstr>
      <vt:lpstr>Project Eligibility Criteria: H-Tax</vt:lpstr>
      <vt:lpstr>Project Eligibility Criteria: A-Tax</vt:lpstr>
      <vt:lpstr>Project Eligibility Criteria: Discretionary Grants</vt:lpstr>
      <vt:lpstr>Richland County Council Funding Strategy</vt:lpstr>
      <vt:lpstr>Funding Priorities: H-Tax</vt:lpstr>
      <vt:lpstr>Funding Priorities: A-Tax</vt:lpstr>
      <vt:lpstr>Grant Committees</vt:lpstr>
      <vt:lpstr>Eligible Expenditures: Hospitality Tax </vt:lpstr>
      <vt:lpstr>Eligible Expenditures: Accommodations Tax</vt:lpstr>
      <vt:lpstr>Eligible Expenditures: Discretionary</vt:lpstr>
      <vt:lpstr>Non-Eligible Expenditures: H-Tax and A-Tax</vt:lpstr>
      <vt:lpstr>Non-Eligible Expenditures: Discretionary</vt:lpstr>
      <vt:lpstr>Payment Procedures: A-Tax and H-Tax</vt:lpstr>
      <vt:lpstr>Payment Procedures: Discretionary</vt:lpstr>
      <vt:lpstr>Reporting Requirements</vt:lpstr>
      <vt:lpstr> Timeline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Magnolia Salas</dc:creator>
  <cp:lastModifiedBy>STEVEN GAITHER</cp:lastModifiedBy>
  <cp:revision>67</cp:revision>
  <cp:lastPrinted>2017-12-15T16:38:47Z</cp:lastPrinted>
  <dcterms:created xsi:type="dcterms:W3CDTF">2017-10-30T19:53:11Z</dcterms:created>
  <dcterms:modified xsi:type="dcterms:W3CDTF">2017-12-20T16:42:20Z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E85C7757-F6F1-49A0-A0B2-3D3FE5B51A5D</vt:lpwstr>
  </property>
  <property fmtid="{D5CDD505-2E9C-101B-9397-08002B2CF9AE}" pid="3" name="ArticulatePath">
    <vt:lpwstr>Grant Workshop</vt:lpwstr>
  </property>
</Properties>
</file>